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303" r:id="rId2"/>
    <p:sldId id="326" r:id="rId3"/>
    <p:sldId id="325" r:id="rId4"/>
    <p:sldId id="322" r:id="rId5"/>
    <p:sldId id="292" r:id="rId6"/>
    <p:sldId id="329" r:id="rId7"/>
    <p:sldId id="306" r:id="rId8"/>
    <p:sldId id="332" r:id="rId9"/>
    <p:sldId id="330" r:id="rId10"/>
    <p:sldId id="323" r:id="rId11"/>
    <p:sldId id="333" r:id="rId12"/>
    <p:sldId id="334" r:id="rId13"/>
    <p:sldId id="324" r:id="rId14"/>
    <p:sldId id="328" r:id="rId15"/>
  </p:sldIdLst>
  <p:sldSz cx="12192000" cy="6858000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137B"/>
    <a:srgbClr val="FC3774"/>
    <a:srgbClr val="951AAA"/>
    <a:srgbClr val="B31FCD"/>
    <a:srgbClr val="D01DA9"/>
    <a:srgbClr val="FE7A4F"/>
    <a:srgbClr val="FE7F4B"/>
    <a:srgbClr val="FB2380"/>
    <a:srgbClr val="623895"/>
    <a:srgbClr val="AE1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02" autoAdjust="0"/>
    <p:restoredTop sz="99283" autoAdjust="0"/>
  </p:normalViewPr>
  <p:slideViewPr>
    <p:cSldViewPr snapToGrid="0">
      <p:cViewPr varScale="1">
        <p:scale>
          <a:sx n="82" d="100"/>
          <a:sy n="82" d="100"/>
        </p:scale>
        <p:origin x="60" y="6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AF4E2-5E9B-435E-AEA6-6262C1A1F65F}" type="datetimeFigureOut">
              <a:rPr lang="ru-RU" smtClean="0"/>
              <a:pPr/>
              <a:t>30.12.2025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14248-BAA0-4CDB-8085-3F3D664CD5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29D5889-0F51-4A11-BD22-7C3FFB0F0384}" type="datetimeFigureOut">
              <a:rPr lang="en-US" smtClean="0"/>
              <a:pPr/>
              <a:t>12/30/2025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C24B80A-506B-47C0-BF92-BE1E19B7E0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EBE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52666" y="5699566"/>
            <a:ext cx="2046194" cy="2706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6.png"/><Relationship Id="rId5" Type="http://schemas.microsoft.com/office/2007/relationships/hdphoto" Target="../media/hdphoto2.wdp"/><Relationship Id="rId10" Type="http://schemas.microsoft.com/office/2007/relationships/hdphoto" Target="../media/hdphoto4.wdp"/><Relationship Id="rId4" Type="http://schemas.openxmlformats.org/officeDocument/2006/relationships/image" Target="../media/image8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12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5" Type="http://schemas.openxmlformats.org/officeDocument/2006/relationships/image" Target="../media/image10.png"/><Relationship Id="rId10" Type="http://schemas.microsoft.com/office/2007/relationships/hdphoto" Target="../media/hdphoto4.wdp"/><Relationship Id="rId4" Type="http://schemas.microsoft.com/office/2007/relationships/hdphoto" Target="../media/hdphoto5.wdp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>
            <a:extLst>
              <a:ext uri="{FF2B5EF4-FFF2-40B4-BE49-F238E27FC236}">
                <a16:creationId xmlns:a16="http://schemas.microsoft.com/office/drawing/2014/main" id="{62010B49-B4BC-406B-B7E2-8CA509D04FA6}"/>
              </a:ext>
            </a:extLst>
          </p:cNvPr>
          <p:cNvSpPr/>
          <p:nvPr/>
        </p:nvSpPr>
        <p:spPr>
          <a:xfrm flipH="1">
            <a:off x="6830459" y="1746384"/>
            <a:ext cx="470291" cy="269349"/>
          </a:xfrm>
          <a:prstGeom prst="parallelogram">
            <a:avLst>
              <a:gd name="adj" fmla="val 55395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5" name="平行四边形 4">
            <a:extLst>
              <a:ext uri="{FF2B5EF4-FFF2-40B4-BE49-F238E27FC236}">
                <a16:creationId xmlns:a16="http://schemas.microsoft.com/office/drawing/2014/main" id="{C6EAAD9F-5CA1-4639-9828-1552DAA12EA8}"/>
              </a:ext>
            </a:extLst>
          </p:cNvPr>
          <p:cNvSpPr/>
          <p:nvPr/>
        </p:nvSpPr>
        <p:spPr>
          <a:xfrm flipH="1">
            <a:off x="6506241" y="1616692"/>
            <a:ext cx="476467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6" name="平行四边形 5">
            <a:extLst>
              <a:ext uri="{FF2B5EF4-FFF2-40B4-BE49-F238E27FC236}">
                <a16:creationId xmlns:a16="http://schemas.microsoft.com/office/drawing/2014/main" id="{C71B572E-373D-4B7A-9DF2-C1394BFC8B80}"/>
              </a:ext>
            </a:extLst>
          </p:cNvPr>
          <p:cNvSpPr/>
          <p:nvPr/>
        </p:nvSpPr>
        <p:spPr>
          <a:xfrm flipH="1">
            <a:off x="6182262" y="1489148"/>
            <a:ext cx="476465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" name="平行四边形 6">
            <a:extLst>
              <a:ext uri="{FF2B5EF4-FFF2-40B4-BE49-F238E27FC236}">
                <a16:creationId xmlns:a16="http://schemas.microsoft.com/office/drawing/2014/main" id="{416CF186-3951-4005-A1C7-45EDD86BAAF7}"/>
              </a:ext>
            </a:extLst>
          </p:cNvPr>
          <p:cNvSpPr/>
          <p:nvPr/>
        </p:nvSpPr>
        <p:spPr>
          <a:xfrm flipH="1">
            <a:off x="5862316" y="1360882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平行四边形 7">
            <a:extLst>
              <a:ext uri="{FF2B5EF4-FFF2-40B4-BE49-F238E27FC236}">
                <a16:creationId xmlns:a16="http://schemas.microsoft.com/office/drawing/2014/main" id="{FC710CE1-41AB-4FB7-9C84-99FCCBEA743E}"/>
              </a:ext>
            </a:extLst>
          </p:cNvPr>
          <p:cNvSpPr/>
          <p:nvPr/>
        </p:nvSpPr>
        <p:spPr>
          <a:xfrm flipH="1">
            <a:off x="5540234" y="1230475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" name="平行四边形 8">
            <a:extLst>
              <a:ext uri="{FF2B5EF4-FFF2-40B4-BE49-F238E27FC236}">
                <a16:creationId xmlns:a16="http://schemas.microsoft.com/office/drawing/2014/main" id="{94405452-2ABB-4944-B602-2A831EFBF0E9}"/>
              </a:ext>
            </a:extLst>
          </p:cNvPr>
          <p:cNvSpPr/>
          <p:nvPr/>
        </p:nvSpPr>
        <p:spPr>
          <a:xfrm flipH="1">
            <a:off x="5217202" y="1100080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平行四边形 9">
            <a:extLst>
              <a:ext uri="{FF2B5EF4-FFF2-40B4-BE49-F238E27FC236}">
                <a16:creationId xmlns:a16="http://schemas.microsoft.com/office/drawing/2014/main" id="{C74941AD-A4FE-4F17-AB60-E5E8E21C7E68}"/>
              </a:ext>
            </a:extLst>
          </p:cNvPr>
          <p:cNvSpPr/>
          <p:nvPr/>
        </p:nvSpPr>
        <p:spPr>
          <a:xfrm flipH="1">
            <a:off x="4891559" y="974317"/>
            <a:ext cx="475288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1" name="平行四边形 10">
            <a:extLst>
              <a:ext uri="{FF2B5EF4-FFF2-40B4-BE49-F238E27FC236}">
                <a16:creationId xmlns:a16="http://schemas.microsoft.com/office/drawing/2014/main" id="{2D741EF8-96B8-4663-AB92-0B8007283401}"/>
              </a:ext>
            </a:extLst>
          </p:cNvPr>
          <p:cNvSpPr/>
          <p:nvPr/>
        </p:nvSpPr>
        <p:spPr>
          <a:xfrm flipH="1">
            <a:off x="4570417" y="844079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" name="任意多边形 11">
            <a:extLst>
              <a:ext uri="{FF2B5EF4-FFF2-40B4-BE49-F238E27FC236}">
                <a16:creationId xmlns:a16="http://schemas.microsoft.com/office/drawing/2014/main" id="{E2E7960C-48E7-4945-A327-9DD70868B05E}"/>
              </a:ext>
            </a:extLst>
          </p:cNvPr>
          <p:cNvSpPr/>
          <p:nvPr/>
        </p:nvSpPr>
        <p:spPr>
          <a:xfrm>
            <a:off x="4717462" y="1111488"/>
            <a:ext cx="2585432" cy="2310936"/>
          </a:xfrm>
          <a:custGeom>
            <a:avLst/>
            <a:gdLst>
              <a:gd name="connsiteX0" fmla="*/ 5745 w 2309807"/>
              <a:gd name="connsiteY0" fmla="*/ 1734172 h 2064573"/>
              <a:gd name="connsiteX1" fmla="*/ 139045 w 2309807"/>
              <a:gd name="connsiteY1" fmla="*/ 1974807 h 2064573"/>
              <a:gd name="connsiteX2" fmla="*/ 425892 w 2309807"/>
              <a:gd name="connsiteY2" fmla="*/ 1974807 h 2064573"/>
              <a:gd name="connsiteX3" fmla="*/ 292592 w 2309807"/>
              <a:gd name="connsiteY3" fmla="*/ 1734172 h 2064573"/>
              <a:gd name="connsiteX4" fmla="*/ 579879 w 2309807"/>
              <a:gd name="connsiteY4" fmla="*/ 1505363 h 2064573"/>
              <a:gd name="connsiteX5" fmla="*/ 712622 w 2309807"/>
              <a:gd name="connsiteY5" fmla="*/ 1744994 h 2064573"/>
              <a:gd name="connsiteX6" fmla="*/ 714974 w 2309807"/>
              <a:gd name="connsiteY6" fmla="*/ 1744994 h 2064573"/>
              <a:gd name="connsiteX7" fmla="*/ 714974 w 2309807"/>
              <a:gd name="connsiteY7" fmla="*/ 1857899 h 2064573"/>
              <a:gd name="connsiteX8" fmla="*/ 713646 w 2309807"/>
              <a:gd name="connsiteY8" fmla="*/ 1855502 h 2064573"/>
              <a:gd name="connsiteX9" fmla="*/ 713646 w 2309807"/>
              <a:gd name="connsiteY9" fmla="*/ 1748198 h 2064573"/>
              <a:gd name="connsiteX10" fmla="*/ 1508256 w 2309807"/>
              <a:gd name="connsiteY10" fmla="*/ 1386948 h 2064573"/>
              <a:gd name="connsiteX11" fmla="*/ 1580691 w 2309807"/>
              <a:gd name="connsiteY11" fmla="*/ 1513434 h 2064573"/>
              <a:gd name="connsiteX12" fmla="*/ 1578323 w 2309807"/>
              <a:gd name="connsiteY12" fmla="*/ 1513434 h 2064573"/>
              <a:gd name="connsiteX13" fmla="*/ 1867143 w 2309807"/>
              <a:gd name="connsiteY13" fmla="*/ 1285048 h 2064573"/>
              <a:gd name="connsiteX14" fmla="*/ 1869877 w 2309807"/>
              <a:gd name="connsiteY14" fmla="*/ 1285048 h 2064573"/>
              <a:gd name="connsiteX15" fmla="*/ 1869877 w 2309807"/>
              <a:gd name="connsiteY15" fmla="*/ 1397943 h 2064573"/>
              <a:gd name="connsiteX16" fmla="*/ 1869080 w 2309807"/>
              <a:gd name="connsiteY16" fmla="*/ 1397943 h 2064573"/>
              <a:gd name="connsiteX17" fmla="*/ 1869080 w 2309807"/>
              <a:gd name="connsiteY17" fmla="*/ 1288565 h 2064573"/>
              <a:gd name="connsiteX18" fmla="*/ 0 w 2309807"/>
              <a:gd name="connsiteY18" fmla="*/ 0 h 2064573"/>
              <a:gd name="connsiteX19" fmla="*/ 288726 w 2309807"/>
              <a:gd name="connsiteY19" fmla="*/ 0 h 2064573"/>
              <a:gd name="connsiteX20" fmla="*/ 288726 w 2309807"/>
              <a:gd name="connsiteY20" fmla="*/ 115490 h 2064573"/>
              <a:gd name="connsiteX21" fmla="*/ 577452 w 2309807"/>
              <a:gd name="connsiteY21" fmla="*/ 115490 h 2064573"/>
              <a:gd name="connsiteX22" fmla="*/ 577452 w 2309807"/>
              <a:gd name="connsiteY22" fmla="*/ 230981 h 2064573"/>
              <a:gd name="connsiteX23" fmla="*/ 866178 w 2309807"/>
              <a:gd name="connsiteY23" fmla="*/ 230981 h 2064573"/>
              <a:gd name="connsiteX24" fmla="*/ 866178 w 2309807"/>
              <a:gd name="connsiteY24" fmla="*/ 346471 h 2064573"/>
              <a:gd name="connsiteX25" fmla="*/ 1154904 w 2309807"/>
              <a:gd name="connsiteY25" fmla="*/ 346471 h 2064573"/>
              <a:gd name="connsiteX26" fmla="*/ 1154904 w 2309807"/>
              <a:gd name="connsiteY26" fmla="*/ 461962 h 2064573"/>
              <a:gd name="connsiteX27" fmla="*/ 1443630 w 2309807"/>
              <a:gd name="connsiteY27" fmla="*/ 461962 h 2064573"/>
              <a:gd name="connsiteX28" fmla="*/ 1443630 w 2309807"/>
              <a:gd name="connsiteY28" fmla="*/ 577452 h 2064573"/>
              <a:gd name="connsiteX29" fmla="*/ 1732355 w 2309807"/>
              <a:gd name="connsiteY29" fmla="*/ 577452 h 2064573"/>
              <a:gd name="connsiteX30" fmla="*/ 1732355 w 2309807"/>
              <a:gd name="connsiteY30" fmla="*/ 692942 h 2064573"/>
              <a:gd name="connsiteX31" fmla="*/ 2021081 w 2309807"/>
              <a:gd name="connsiteY31" fmla="*/ 692942 h 2064573"/>
              <a:gd name="connsiteX32" fmla="*/ 2021081 w 2309807"/>
              <a:gd name="connsiteY32" fmla="*/ 809075 h 2064573"/>
              <a:gd name="connsiteX33" fmla="*/ 2309807 w 2309807"/>
              <a:gd name="connsiteY33" fmla="*/ 809075 h 2064573"/>
              <a:gd name="connsiteX34" fmla="*/ 2309807 w 2309807"/>
              <a:gd name="connsiteY34" fmla="*/ 928060 h 2064573"/>
              <a:gd name="connsiteX35" fmla="*/ 2024849 w 2309807"/>
              <a:gd name="connsiteY35" fmla="*/ 928060 h 2064573"/>
              <a:gd name="connsiteX36" fmla="*/ 2158149 w 2309807"/>
              <a:gd name="connsiteY36" fmla="*/ 1168695 h 2064573"/>
              <a:gd name="connsiteX37" fmla="*/ 2158603 w 2309807"/>
              <a:gd name="connsiteY37" fmla="*/ 1168695 h 2064573"/>
              <a:gd name="connsiteX38" fmla="*/ 2158603 w 2309807"/>
              <a:gd name="connsiteY38" fmla="*/ 1282453 h 2064573"/>
              <a:gd name="connsiteX39" fmla="*/ 2158098 w 2309807"/>
              <a:gd name="connsiteY39" fmla="*/ 1282453 h 2064573"/>
              <a:gd name="connsiteX40" fmla="*/ 2158098 w 2309807"/>
              <a:gd name="connsiteY40" fmla="*/ 1171896 h 2064573"/>
              <a:gd name="connsiteX41" fmla="*/ 2023780 w 2309807"/>
              <a:gd name="connsiteY41" fmla="*/ 928060 h 2064573"/>
              <a:gd name="connsiteX42" fmla="*/ 2023780 w 2309807"/>
              <a:gd name="connsiteY42" fmla="*/ 1041212 h 2064573"/>
              <a:gd name="connsiteX43" fmla="*/ 2156669 w 2309807"/>
              <a:gd name="connsiteY43" fmla="*/ 1282453 h 2064573"/>
              <a:gd name="connsiteX44" fmla="*/ 2156654 w 2309807"/>
              <a:gd name="connsiteY44" fmla="*/ 1282453 h 2064573"/>
              <a:gd name="connsiteX45" fmla="*/ 2024791 w 2309807"/>
              <a:gd name="connsiteY45" fmla="*/ 1044413 h 2064573"/>
              <a:gd name="connsiteX46" fmla="*/ 1733479 w 2309807"/>
              <a:gd name="connsiteY46" fmla="*/ 1044413 h 2064573"/>
              <a:gd name="connsiteX47" fmla="*/ 1734761 w 2309807"/>
              <a:gd name="connsiteY47" fmla="*/ 1046727 h 2064573"/>
              <a:gd name="connsiteX48" fmla="*/ 1734761 w 2309807"/>
              <a:gd name="connsiteY48" fmla="*/ 1155478 h 2064573"/>
              <a:gd name="connsiteX49" fmla="*/ 1868325 w 2309807"/>
              <a:gd name="connsiteY49" fmla="*/ 1397943 h 2064573"/>
              <a:gd name="connsiteX50" fmla="*/ 1581151 w 2309807"/>
              <a:gd name="connsiteY50" fmla="*/ 1397943 h 2064573"/>
              <a:gd name="connsiteX51" fmla="*/ 1581151 w 2309807"/>
              <a:gd name="connsiteY51" fmla="*/ 1513434 h 2064573"/>
              <a:gd name="connsiteX52" fmla="*/ 1580958 w 2309807"/>
              <a:gd name="connsiteY52" fmla="*/ 1513434 h 2064573"/>
              <a:gd name="connsiteX53" fmla="*/ 1580958 w 2309807"/>
              <a:gd name="connsiteY53" fmla="*/ 1397403 h 2064573"/>
              <a:gd name="connsiteX54" fmla="*/ 1867165 w 2309807"/>
              <a:gd name="connsiteY54" fmla="*/ 1397403 h 2064573"/>
              <a:gd name="connsiteX55" fmla="*/ 1733865 w 2309807"/>
              <a:gd name="connsiteY55" fmla="*/ 1156768 h 2064573"/>
              <a:gd name="connsiteX56" fmla="*/ 1447016 w 2309807"/>
              <a:gd name="connsiteY56" fmla="*/ 1156768 h 2064573"/>
              <a:gd name="connsiteX57" fmla="*/ 1514070 w 2309807"/>
              <a:gd name="connsiteY57" fmla="*/ 1277814 h 2064573"/>
              <a:gd name="connsiteX58" fmla="*/ 1443292 w 2309807"/>
              <a:gd name="connsiteY58" fmla="*/ 1154223 h 2064573"/>
              <a:gd name="connsiteX59" fmla="*/ 1443292 w 2309807"/>
              <a:gd name="connsiteY59" fmla="*/ 1273263 h 2064573"/>
              <a:gd name="connsiteX60" fmla="*/ 1158422 w 2309807"/>
              <a:gd name="connsiteY60" fmla="*/ 1273263 h 2064573"/>
              <a:gd name="connsiteX61" fmla="*/ 1291721 w 2309807"/>
              <a:gd name="connsiteY61" fmla="*/ 1513897 h 2064573"/>
              <a:gd name="connsiteX62" fmla="*/ 1292426 w 2309807"/>
              <a:gd name="connsiteY62" fmla="*/ 1513897 h 2064573"/>
              <a:gd name="connsiteX63" fmla="*/ 1292426 w 2309807"/>
              <a:gd name="connsiteY63" fmla="*/ 1516528 h 2064573"/>
              <a:gd name="connsiteX64" fmla="*/ 1158421 w 2309807"/>
              <a:gd name="connsiteY64" fmla="*/ 1273262 h 2064573"/>
              <a:gd name="connsiteX65" fmla="*/ 1158421 w 2309807"/>
              <a:gd name="connsiteY65" fmla="*/ 1386570 h 2064573"/>
              <a:gd name="connsiteX66" fmla="*/ 1291924 w 2309807"/>
              <a:gd name="connsiteY66" fmla="*/ 1628924 h 2064573"/>
              <a:gd name="connsiteX67" fmla="*/ 1290004 w 2309807"/>
              <a:gd name="connsiteY67" fmla="*/ 1628924 h 2064573"/>
              <a:gd name="connsiteX68" fmla="*/ 1157523 w 2309807"/>
              <a:gd name="connsiteY68" fmla="*/ 1389768 h 2064573"/>
              <a:gd name="connsiteX69" fmla="*/ 870676 w 2309807"/>
              <a:gd name="connsiteY69" fmla="*/ 1389768 h 2064573"/>
              <a:gd name="connsiteX70" fmla="*/ 1003700 w 2309807"/>
              <a:gd name="connsiteY70" fmla="*/ 1629905 h 2064573"/>
              <a:gd name="connsiteX71" fmla="*/ 1003700 w 2309807"/>
              <a:gd name="connsiteY71" fmla="*/ 1742658 h 2064573"/>
              <a:gd name="connsiteX72" fmla="*/ 1001384 w 2309807"/>
              <a:gd name="connsiteY72" fmla="*/ 1738477 h 2064573"/>
              <a:gd name="connsiteX73" fmla="*/ 1001384 w 2309807"/>
              <a:gd name="connsiteY73" fmla="*/ 1627054 h 2064573"/>
              <a:gd name="connsiteX74" fmla="*/ 870674 w 2309807"/>
              <a:gd name="connsiteY74" fmla="*/ 1389768 h 2064573"/>
              <a:gd name="connsiteX75" fmla="*/ 870674 w 2309807"/>
              <a:gd name="connsiteY75" fmla="*/ 1504360 h 2064573"/>
              <a:gd name="connsiteX76" fmla="*/ 579326 w 2309807"/>
              <a:gd name="connsiteY76" fmla="*/ 1504360 h 2064573"/>
              <a:gd name="connsiteX77" fmla="*/ 579325 w 2309807"/>
              <a:gd name="connsiteY77" fmla="*/ 1504358 h 2064573"/>
              <a:gd name="connsiteX78" fmla="*/ 579325 w 2309807"/>
              <a:gd name="connsiteY78" fmla="*/ 1504360 h 2064573"/>
              <a:gd name="connsiteX79" fmla="*/ 579323 w 2309807"/>
              <a:gd name="connsiteY79" fmla="*/ 1504360 h 2064573"/>
              <a:gd name="connsiteX80" fmla="*/ 579325 w 2309807"/>
              <a:gd name="connsiteY80" fmla="*/ 1504363 h 2064573"/>
              <a:gd name="connsiteX81" fmla="*/ 579325 w 2309807"/>
              <a:gd name="connsiteY81" fmla="*/ 1615103 h 2064573"/>
              <a:gd name="connsiteX82" fmla="*/ 581090 w 2309807"/>
              <a:gd name="connsiteY82" fmla="*/ 1618307 h 2064573"/>
              <a:gd name="connsiteX83" fmla="*/ 289880 w 2309807"/>
              <a:gd name="connsiteY83" fmla="*/ 1618307 h 2064573"/>
              <a:gd name="connsiteX84" fmla="*/ 291582 w 2309807"/>
              <a:gd name="connsiteY84" fmla="*/ 1621378 h 2064573"/>
              <a:gd name="connsiteX85" fmla="*/ 291582 w 2309807"/>
              <a:gd name="connsiteY85" fmla="*/ 1730973 h 2064573"/>
              <a:gd name="connsiteX86" fmla="*/ 425900 w 2309807"/>
              <a:gd name="connsiteY86" fmla="*/ 1974808 h 2064573"/>
              <a:gd name="connsiteX87" fmla="*/ 425900 w 2309807"/>
              <a:gd name="connsiteY87" fmla="*/ 1864057 h 2064573"/>
              <a:gd name="connsiteX88" fmla="*/ 405651 w 2309807"/>
              <a:gd name="connsiteY88" fmla="*/ 1827298 h 2064573"/>
              <a:gd name="connsiteX89" fmla="*/ 423180 w 2309807"/>
              <a:gd name="connsiteY89" fmla="*/ 1858942 h 2064573"/>
              <a:gd name="connsiteX90" fmla="*/ 713645 w 2309807"/>
              <a:gd name="connsiteY90" fmla="*/ 1858942 h 2064573"/>
              <a:gd name="connsiteX91" fmla="*/ 713646 w 2309807"/>
              <a:gd name="connsiteY91" fmla="*/ 1858943 h 2064573"/>
              <a:gd name="connsiteX92" fmla="*/ 713646 w 2309807"/>
              <a:gd name="connsiteY92" fmla="*/ 1858942 h 2064573"/>
              <a:gd name="connsiteX93" fmla="*/ 714974 w 2309807"/>
              <a:gd name="connsiteY93" fmla="*/ 1858942 h 2064573"/>
              <a:gd name="connsiteX94" fmla="*/ 714974 w 2309807"/>
              <a:gd name="connsiteY94" fmla="*/ 1859905 h 2064573"/>
              <a:gd name="connsiteX95" fmla="*/ 426248 w 2309807"/>
              <a:gd name="connsiteY95" fmla="*/ 1859905 h 2064573"/>
              <a:gd name="connsiteX96" fmla="*/ 426248 w 2309807"/>
              <a:gd name="connsiteY96" fmla="*/ 1976038 h 2064573"/>
              <a:gd name="connsiteX97" fmla="*/ 137522 w 2309807"/>
              <a:gd name="connsiteY97" fmla="*/ 1976038 h 2064573"/>
              <a:gd name="connsiteX98" fmla="*/ 137522 w 2309807"/>
              <a:gd name="connsiteY98" fmla="*/ 1976590 h 2064573"/>
              <a:gd name="connsiteX99" fmla="*/ 5732 w 2309807"/>
              <a:gd name="connsiteY99" fmla="*/ 1734174 h 2064573"/>
              <a:gd name="connsiteX100" fmla="*/ 5732 w 2309807"/>
              <a:gd name="connsiteY100" fmla="*/ 2064573 h 2064573"/>
              <a:gd name="connsiteX101" fmla="*/ 0 w 2309807"/>
              <a:gd name="connsiteY101" fmla="*/ 2064573 h 2064573"/>
              <a:gd name="connsiteX102" fmla="*/ 0 w 2309807"/>
              <a:gd name="connsiteY102" fmla="*/ 1149129 h 2064573"/>
              <a:gd name="connsiteX103" fmla="*/ 0 w 2309807"/>
              <a:gd name="connsiteY103" fmla="*/ 1149128 h 2064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309807" h="2064573">
                <a:moveTo>
                  <a:pt x="5745" y="1734172"/>
                </a:moveTo>
                <a:lnTo>
                  <a:pt x="139045" y="1974807"/>
                </a:lnTo>
                <a:lnTo>
                  <a:pt x="425892" y="1974807"/>
                </a:lnTo>
                <a:lnTo>
                  <a:pt x="292592" y="1734172"/>
                </a:lnTo>
                <a:close/>
                <a:moveTo>
                  <a:pt x="579879" y="1505363"/>
                </a:moveTo>
                <a:lnTo>
                  <a:pt x="712622" y="1744994"/>
                </a:lnTo>
                <a:lnTo>
                  <a:pt x="714974" y="1744994"/>
                </a:lnTo>
                <a:lnTo>
                  <a:pt x="714974" y="1857899"/>
                </a:lnTo>
                <a:lnTo>
                  <a:pt x="713646" y="1855502"/>
                </a:lnTo>
                <a:lnTo>
                  <a:pt x="713646" y="1748198"/>
                </a:lnTo>
                <a:close/>
                <a:moveTo>
                  <a:pt x="1508256" y="1386948"/>
                </a:moveTo>
                <a:lnTo>
                  <a:pt x="1580691" y="1513434"/>
                </a:lnTo>
                <a:lnTo>
                  <a:pt x="1578323" y="1513434"/>
                </a:lnTo>
                <a:close/>
                <a:moveTo>
                  <a:pt x="1867143" y="1285048"/>
                </a:moveTo>
                <a:lnTo>
                  <a:pt x="1869877" y="1285048"/>
                </a:lnTo>
                <a:lnTo>
                  <a:pt x="1869877" y="1397943"/>
                </a:lnTo>
                <a:lnTo>
                  <a:pt x="1869080" y="1397943"/>
                </a:lnTo>
                <a:lnTo>
                  <a:pt x="1869080" y="1288565"/>
                </a:lnTo>
                <a:close/>
                <a:moveTo>
                  <a:pt x="0" y="0"/>
                </a:moveTo>
                <a:lnTo>
                  <a:pt x="288726" y="0"/>
                </a:lnTo>
                <a:lnTo>
                  <a:pt x="288726" y="115490"/>
                </a:lnTo>
                <a:lnTo>
                  <a:pt x="577452" y="115490"/>
                </a:lnTo>
                <a:lnTo>
                  <a:pt x="577452" y="230981"/>
                </a:lnTo>
                <a:lnTo>
                  <a:pt x="866178" y="230981"/>
                </a:lnTo>
                <a:lnTo>
                  <a:pt x="866178" y="346471"/>
                </a:lnTo>
                <a:lnTo>
                  <a:pt x="1154904" y="346471"/>
                </a:lnTo>
                <a:lnTo>
                  <a:pt x="1154904" y="461962"/>
                </a:lnTo>
                <a:lnTo>
                  <a:pt x="1443630" y="461962"/>
                </a:lnTo>
                <a:lnTo>
                  <a:pt x="1443630" y="577452"/>
                </a:lnTo>
                <a:lnTo>
                  <a:pt x="1732355" y="577452"/>
                </a:lnTo>
                <a:lnTo>
                  <a:pt x="1732355" y="692942"/>
                </a:lnTo>
                <a:lnTo>
                  <a:pt x="2021081" y="692942"/>
                </a:lnTo>
                <a:lnTo>
                  <a:pt x="2021081" y="809075"/>
                </a:lnTo>
                <a:lnTo>
                  <a:pt x="2309807" y="809075"/>
                </a:lnTo>
                <a:lnTo>
                  <a:pt x="2309807" y="928060"/>
                </a:lnTo>
                <a:lnTo>
                  <a:pt x="2024849" y="928060"/>
                </a:lnTo>
                <a:lnTo>
                  <a:pt x="2158149" y="1168695"/>
                </a:lnTo>
                <a:lnTo>
                  <a:pt x="2158603" y="1168695"/>
                </a:lnTo>
                <a:lnTo>
                  <a:pt x="2158603" y="1282453"/>
                </a:lnTo>
                <a:lnTo>
                  <a:pt x="2158098" y="1282453"/>
                </a:lnTo>
                <a:lnTo>
                  <a:pt x="2158098" y="1171896"/>
                </a:lnTo>
                <a:lnTo>
                  <a:pt x="2023780" y="928060"/>
                </a:lnTo>
                <a:lnTo>
                  <a:pt x="2023780" y="1041212"/>
                </a:lnTo>
                <a:lnTo>
                  <a:pt x="2156669" y="1282453"/>
                </a:lnTo>
                <a:lnTo>
                  <a:pt x="2156654" y="1282453"/>
                </a:lnTo>
                <a:lnTo>
                  <a:pt x="2024791" y="1044413"/>
                </a:lnTo>
                <a:lnTo>
                  <a:pt x="1733479" y="1044413"/>
                </a:lnTo>
                <a:lnTo>
                  <a:pt x="1734761" y="1046727"/>
                </a:lnTo>
                <a:lnTo>
                  <a:pt x="1734761" y="1155478"/>
                </a:lnTo>
                <a:lnTo>
                  <a:pt x="1868325" y="1397943"/>
                </a:lnTo>
                <a:lnTo>
                  <a:pt x="1581151" y="1397943"/>
                </a:lnTo>
                <a:lnTo>
                  <a:pt x="1581151" y="1513434"/>
                </a:lnTo>
                <a:lnTo>
                  <a:pt x="1580958" y="1513434"/>
                </a:lnTo>
                <a:lnTo>
                  <a:pt x="1580958" y="1397403"/>
                </a:lnTo>
                <a:lnTo>
                  <a:pt x="1867165" y="1397403"/>
                </a:lnTo>
                <a:lnTo>
                  <a:pt x="1733865" y="1156768"/>
                </a:lnTo>
                <a:lnTo>
                  <a:pt x="1447016" y="1156768"/>
                </a:lnTo>
                <a:lnTo>
                  <a:pt x="1514070" y="1277814"/>
                </a:lnTo>
                <a:lnTo>
                  <a:pt x="1443292" y="1154223"/>
                </a:lnTo>
                <a:lnTo>
                  <a:pt x="1443292" y="1273263"/>
                </a:lnTo>
                <a:lnTo>
                  <a:pt x="1158422" y="1273263"/>
                </a:lnTo>
                <a:lnTo>
                  <a:pt x="1291721" y="1513897"/>
                </a:lnTo>
                <a:lnTo>
                  <a:pt x="1292426" y="1513897"/>
                </a:lnTo>
                <a:lnTo>
                  <a:pt x="1292426" y="1516528"/>
                </a:lnTo>
                <a:lnTo>
                  <a:pt x="1158421" y="1273262"/>
                </a:lnTo>
                <a:lnTo>
                  <a:pt x="1158421" y="1386570"/>
                </a:lnTo>
                <a:lnTo>
                  <a:pt x="1291924" y="1628924"/>
                </a:lnTo>
                <a:lnTo>
                  <a:pt x="1290004" y="1628924"/>
                </a:lnTo>
                <a:lnTo>
                  <a:pt x="1157523" y="1389768"/>
                </a:lnTo>
                <a:lnTo>
                  <a:pt x="870676" y="1389768"/>
                </a:lnTo>
                <a:lnTo>
                  <a:pt x="1003700" y="1629905"/>
                </a:lnTo>
                <a:lnTo>
                  <a:pt x="1003700" y="1742658"/>
                </a:lnTo>
                <a:lnTo>
                  <a:pt x="1001384" y="1738477"/>
                </a:lnTo>
                <a:lnTo>
                  <a:pt x="1001384" y="1627054"/>
                </a:lnTo>
                <a:lnTo>
                  <a:pt x="870674" y="1389768"/>
                </a:lnTo>
                <a:lnTo>
                  <a:pt x="870674" y="1504360"/>
                </a:lnTo>
                <a:lnTo>
                  <a:pt x="579326" y="1504360"/>
                </a:lnTo>
                <a:lnTo>
                  <a:pt x="579325" y="1504358"/>
                </a:lnTo>
                <a:lnTo>
                  <a:pt x="579325" y="1504360"/>
                </a:lnTo>
                <a:lnTo>
                  <a:pt x="579323" y="1504360"/>
                </a:lnTo>
                <a:lnTo>
                  <a:pt x="579325" y="1504363"/>
                </a:lnTo>
                <a:lnTo>
                  <a:pt x="579325" y="1615103"/>
                </a:lnTo>
                <a:lnTo>
                  <a:pt x="581090" y="1618307"/>
                </a:lnTo>
                <a:lnTo>
                  <a:pt x="289880" y="1618307"/>
                </a:lnTo>
                <a:lnTo>
                  <a:pt x="291582" y="1621378"/>
                </a:lnTo>
                <a:lnTo>
                  <a:pt x="291582" y="1730973"/>
                </a:lnTo>
                <a:lnTo>
                  <a:pt x="425900" y="1974808"/>
                </a:lnTo>
                <a:lnTo>
                  <a:pt x="425900" y="1864057"/>
                </a:lnTo>
                <a:lnTo>
                  <a:pt x="405651" y="1827298"/>
                </a:lnTo>
                <a:lnTo>
                  <a:pt x="423180" y="1858942"/>
                </a:lnTo>
                <a:lnTo>
                  <a:pt x="713645" y="1858942"/>
                </a:lnTo>
                <a:lnTo>
                  <a:pt x="713646" y="1858943"/>
                </a:lnTo>
                <a:lnTo>
                  <a:pt x="713646" y="1858942"/>
                </a:lnTo>
                <a:lnTo>
                  <a:pt x="714974" y="1858942"/>
                </a:lnTo>
                <a:lnTo>
                  <a:pt x="714974" y="1859905"/>
                </a:lnTo>
                <a:lnTo>
                  <a:pt x="426248" y="1859905"/>
                </a:lnTo>
                <a:lnTo>
                  <a:pt x="426248" y="1976038"/>
                </a:lnTo>
                <a:lnTo>
                  <a:pt x="137522" y="1976038"/>
                </a:lnTo>
                <a:lnTo>
                  <a:pt x="137522" y="1976590"/>
                </a:lnTo>
                <a:lnTo>
                  <a:pt x="5732" y="1734174"/>
                </a:lnTo>
                <a:lnTo>
                  <a:pt x="5732" y="2064573"/>
                </a:lnTo>
                <a:lnTo>
                  <a:pt x="0" y="2064573"/>
                </a:lnTo>
                <a:lnTo>
                  <a:pt x="0" y="1149129"/>
                </a:lnTo>
                <a:lnTo>
                  <a:pt x="0" y="1149128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3" name="平行四边形 12">
            <a:extLst>
              <a:ext uri="{FF2B5EF4-FFF2-40B4-BE49-F238E27FC236}">
                <a16:creationId xmlns:a16="http://schemas.microsoft.com/office/drawing/2014/main" id="{32D81F29-5866-4A0A-A9C6-C802842A78AF}"/>
              </a:ext>
            </a:extLst>
          </p:cNvPr>
          <p:cNvSpPr/>
          <p:nvPr/>
        </p:nvSpPr>
        <p:spPr>
          <a:xfrm rot="16200000" flipH="1" flipV="1">
            <a:off x="2323550" y="3095795"/>
            <a:ext cx="4643523" cy="149666"/>
          </a:xfrm>
          <a:prstGeom prst="parallelogram">
            <a:avLst>
              <a:gd name="adj" fmla="val 183941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平行四边形 13">
            <a:extLst>
              <a:ext uri="{FF2B5EF4-FFF2-40B4-BE49-F238E27FC236}">
                <a16:creationId xmlns:a16="http://schemas.microsoft.com/office/drawing/2014/main" id="{D5F250FD-B063-4089-BE9C-B1B2F5A5FA04}"/>
              </a:ext>
            </a:extLst>
          </p:cNvPr>
          <p:cNvSpPr/>
          <p:nvPr/>
        </p:nvSpPr>
        <p:spPr>
          <a:xfrm flipH="1">
            <a:off x="4716741" y="3054210"/>
            <a:ext cx="470291" cy="269349"/>
          </a:xfrm>
          <a:prstGeom prst="parallelogram">
            <a:avLst>
              <a:gd name="adj" fmla="val 55395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5" name="平行四边形 14">
            <a:extLst>
              <a:ext uri="{FF2B5EF4-FFF2-40B4-BE49-F238E27FC236}">
                <a16:creationId xmlns:a16="http://schemas.microsoft.com/office/drawing/2014/main" id="{CA521A8B-A93A-46C8-BB59-26843DA9C7FC}"/>
              </a:ext>
            </a:extLst>
          </p:cNvPr>
          <p:cNvSpPr/>
          <p:nvPr/>
        </p:nvSpPr>
        <p:spPr>
          <a:xfrm rot="5400000">
            <a:off x="4913407" y="3049937"/>
            <a:ext cx="396897" cy="150350"/>
          </a:xfrm>
          <a:prstGeom prst="parallelogram">
            <a:avLst>
              <a:gd name="adj" fmla="val 181535"/>
            </a:avLst>
          </a:prstGeom>
          <a:gradFill flip="none" rotWithShape="1">
            <a:gsLst>
              <a:gs pos="0">
                <a:schemeClr val="bg1">
                  <a:lumMod val="50000"/>
                  <a:alpha val="82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6" name="平行四边形 15">
            <a:extLst>
              <a:ext uri="{FF2B5EF4-FFF2-40B4-BE49-F238E27FC236}">
                <a16:creationId xmlns:a16="http://schemas.microsoft.com/office/drawing/2014/main" id="{2179A5F0-A9EF-48B1-8D42-3BB77BED86CE}"/>
              </a:ext>
            </a:extLst>
          </p:cNvPr>
          <p:cNvSpPr/>
          <p:nvPr/>
        </p:nvSpPr>
        <p:spPr>
          <a:xfrm flipH="1">
            <a:off x="5034780" y="2924520"/>
            <a:ext cx="476467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7" name="平行四边形 16">
            <a:extLst>
              <a:ext uri="{FF2B5EF4-FFF2-40B4-BE49-F238E27FC236}">
                <a16:creationId xmlns:a16="http://schemas.microsoft.com/office/drawing/2014/main" id="{80E8F0B9-DFFB-4C94-A321-4C9F51C1808E}"/>
              </a:ext>
            </a:extLst>
          </p:cNvPr>
          <p:cNvSpPr/>
          <p:nvPr/>
        </p:nvSpPr>
        <p:spPr>
          <a:xfrm rot="5400000">
            <a:off x="5235489" y="2920247"/>
            <a:ext cx="396897" cy="150350"/>
          </a:xfrm>
          <a:prstGeom prst="parallelogram">
            <a:avLst>
              <a:gd name="adj" fmla="val 181535"/>
            </a:avLst>
          </a:prstGeom>
          <a:gradFill>
            <a:gsLst>
              <a:gs pos="0">
                <a:schemeClr val="bg1">
                  <a:lumMod val="50000"/>
                  <a:alpha val="82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8" name="平行四边形 17">
            <a:extLst>
              <a:ext uri="{FF2B5EF4-FFF2-40B4-BE49-F238E27FC236}">
                <a16:creationId xmlns:a16="http://schemas.microsoft.com/office/drawing/2014/main" id="{03950594-821C-4C5E-9550-918C2629129B}"/>
              </a:ext>
            </a:extLst>
          </p:cNvPr>
          <p:cNvSpPr/>
          <p:nvPr/>
        </p:nvSpPr>
        <p:spPr>
          <a:xfrm flipH="1">
            <a:off x="5358763" y="2796975"/>
            <a:ext cx="476465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9" name="平行四边形 18">
            <a:extLst>
              <a:ext uri="{FF2B5EF4-FFF2-40B4-BE49-F238E27FC236}">
                <a16:creationId xmlns:a16="http://schemas.microsoft.com/office/drawing/2014/main" id="{88D274FA-64C8-4C0D-9169-00B28941B14C}"/>
              </a:ext>
            </a:extLst>
          </p:cNvPr>
          <p:cNvSpPr/>
          <p:nvPr/>
        </p:nvSpPr>
        <p:spPr>
          <a:xfrm rot="5400000">
            <a:off x="5559227" y="2794364"/>
            <a:ext cx="397617" cy="146308"/>
          </a:xfrm>
          <a:prstGeom prst="parallelogram">
            <a:avLst>
              <a:gd name="adj" fmla="val 181535"/>
            </a:avLst>
          </a:prstGeom>
          <a:gradFill>
            <a:gsLst>
              <a:gs pos="0">
                <a:schemeClr val="bg1">
                  <a:lumMod val="50000"/>
                  <a:alpha val="82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0" name="平行四边形 19">
            <a:extLst>
              <a:ext uri="{FF2B5EF4-FFF2-40B4-BE49-F238E27FC236}">
                <a16:creationId xmlns:a16="http://schemas.microsoft.com/office/drawing/2014/main" id="{60364374-FCA7-4049-97EB-12050E1EAFD8}"/>
              </a:ext>
            </a:extLst>
          </p:cNvPr>
          <p:cNvSpPr/>
          <p:nvPr/>
        </p:nvSpPr>
        <p:spPr>
          <a:xfrm flipH="1">
            <a:off x="5684883" y="2668709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1" name="平行四边形 20">
            <a:extLst>
              <a:ext uri="{FF2B5EF4-FFF2-40B4-BE49-F238E27FC236}">
                <a16:creationId xmlns:a16="http://schemas.microsoft.com/office/drawing/2014/main" id="{2E19977C-F1EC-4A93-9DBB-21358AC513DE}"/>
              </a:ext>
            </a:extLst>
          </p:cNvPr>
          <p:cNvSpPr/>
          <p:nvPr/>
        </p:nvSpPr>
        <p:spPr>
          <a:xfrm rot="5400000">
            <a:off x="5882255" y="2663006"/>
            <a:ext cx="399760" cy="150350"/>
          </a:xfrm>
          <a:prstGeom prst="parallelogram">
            <a:avLst>
              <a:gd name="adj" fmla="val 181535"/>
            </a:avLst>
          </a:prstGeom>
          <a:gradFill>
            <a:gsLst>
              <a:gs pos="0">
                <a:schemeClr val="bg1">
                  <a:lumMod val="50000"/>
                  <a:alpha val="82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2" name="平行四边形 21">
            <a:extLst>
              <a:ext uri="{FF2B5EF4-FFF2-40B4-BE49-F238E27FC236}">
                <a16:creationId xmlns:a16="http://schemas.microsoft.com/office/drawing/2014/main" id="{22598CF9-6E68-4723-88D9-BB0A582F065C}"/>
              </a:ext>
            </a:extLst>
          </p:cNvPr>
          <p:cNvSpPr/>
          <p:nvPr/>
        </p:nvSpPr>
        <p:spPr>
          <a:xfrm flipH="1">
            <a:off x="6006966" y="2538301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3" name="平行四边形 22">
            <a:extLst>
              <a:ext uri="{FF2B5EF4-FFF2-40B4-BE49-F238E27FC236}">
                <a16:creationId xmlns:a16="http://schemas.microsoft.com/office/drawing/2014/main" id="{77D9E5E4-64F1-48BD-B642-9555C647BDD1}"/>
              </a:ext>
            </a:extLst>
          </p:cNvPr>
          <p:cNvSpPr/>
          <p:nvPr/>
        </p:nvSpPr>
        <p:spPr>
          <a:xfrm rot="5400000">
            <a:off x="6202208" y="2532604"/>
            <a:ext cx="399745" cy="150350"/>
          </a:xfrm>
          <a:prstGeom prst="parallelogram">
            <a:avLst>
              <a:gd name="adj" fmla="val 181535"/>
            </a:avLst>
          </a:prstGeom>
          <a:gradFill>
            <a:gsLst>
              <a:gs pos="0">
                <a:schemeClr val="bg1">
                  <a:lumMod val="50000"/>
                  <a:alpha val="82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4" name="平行四边形 23">
            <a:extLst>
              <a:ext uri="{FF2B5EF4-FFF2-40B4-BE49-F238E27FC236}">
                <a16:creationId xmlns:a16="http://schemas.microsoft.com/office/drawing/2014/main" id="{AB114933-51A2-43F1-8163-618F5939C199}"/>
              </a:ext>
            </a:extLst>
          </p:cNvPr>
          <p:cNvSpPr/>
          <p:nvPr/>
        </p:nvSpPr>
        <p:spPr>
          <a:xfrm flipH="1">
            <a:off x="6329996" y="2407905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5" name="平行四边形 24">
            <a:extLst>
              <a:ext uri="{FF2B5EF4-FFF2-40B4-BE49-F238E27FC236}">
                <a16:creationId xmlns:a16="http://schemas.microsoft.com/office/drawing/2014/main" id="{29F144D0-0102-4796-85A5-86537FB3152F}"/>
              </a:ext>
            </a:extLst>
          </p:cNvPr>
          <p:cNvSpPr/>
          <p:nvPr/>
        </p:nvSpPr>
        <p:spPr>
          <a:xfrm rot="5400000">
            <a:off x="6528801" y="2405771"/>
            <a:ext cx="396897" cy="150350"/>
          </a:xfrm>
          <a:prstGeom prst="parallelogram">
            <a:avLst>
              <a:gd name="adj" fmla="val 181535"/>
            </a:avLst>
          </a:prstGeom>
          <a:gradFill>
            <a:gsLst>
              <a:gs pos="0">
                <a:schemeClr val="bg1">
                  <a:lumMod val="50000"/>
                  <a:alpha val="82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6" name="平行四边形 25">
            <a:extLst>
              <a:ext uri="{FF2B5EF4-FFF2-40B4-BE49-F238E27FC236}">
                <a16:creationId xmlns:a16="http://schemas.microsoft.com/office/drawing/2014/main" id="{2728E9CA-449C-4246-9935-09512FC4254F}"/>
              </a:ext>
            </a:extLst>
          </p:cNvPr>
          <p:cNvSpPr/>
          <p:nvPr/>
        </p:nvSpPr>
        <p:spPr>
          <a:xfrm flipH="1">
            <a:off x="6650642" y="2282143"/>
            <a:ext cx="475288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7" name="平行四边形 26">
            <a:extLst>
              <a:ext uri="{FF2B5EF4-FFF2-40B4-BE49-F238E27FC236}">
                <a16:creationId xmlns:a16="http://schemas.microsoft.com/office/drawing/2014/main" id="{CC325507-24DB-40C9-9A31-39172C86883A}"/>
              </a:ext>
            </a:extLst>
          </p:cNvPr>
          <p:cNvSpPr/>
          <p:nvPr/>
        </p:nvSpPr>
        <p:spPr>
          <a:xfrm rot="5400000">
            <a:off x="6850962" y="2276524"/>
            <a:ext cx="399587" cy="150350"/>
          </a:xfrm>
          <a:prstGeom prst="parallelogram">
            <a:avLst>
              <a:gd name="adj" fmla="val 181535"/>
            </a:avLst>
          </a:prstGeom>
          <a:gradFill>
            <a:gsLst>
              <a:gs pos="0">
                <a:schemeClr val="bg1">
                  <a:lumMod val="50000"/>
                  <a:alpha val="82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8" name="平行四边形 27">
            <a:extLst>
              <a:ext uri="{FF2B5EF4-FFF2-40B4-BE49-F238E27FC236}">
                <a16:creationId xmlns:a16="http://schemas.microsoft.com/office/drawing/2014/main" id="{15FFBD49-F47D-4D2F-B163-CB8F46F48444}"/>
              </a:ext>
            </a:extLst>
          </p:cNvPr>
          <p:cNvSpPr/>
          <p:nvPr/>
        </p:nvSpPr>
        <p:spPr>
          <a:xfrm flipH="1">
            <a:off x="6976782" y="2151906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29" name="任意多边形 28">
            <a:extLst>
              <a:ext uri="{FF2B5EF4-FFF2-40B4-BE49-F238E27FC236}">
                <a16:creationId xmlns:a16="http://schemas.microsoft.com/office/drawing/2014/main" id="{6AC54E60-6608-4AEB-BCAD-ECACBDB55F18}"/>
              </a:ext>
            </a:extLst>
          </p:cNvPr>
          <p:cNvSpPr/>
          <p:nvPr/>
        </p:nvSpPr>
        <p:spPr>
          <a:xfrm flipH="1">
            <a:off x="4864243" y="2419315"/>
            <a:ext cx="2585432" cy="2085148"/>
          </a:xfrm>
          <a:custGeom>
            <a:avLst/>
            <a:gdLst>
              <a:gd name="connsiteX0" fmla="*/ 440516 w 2309807"/>
              <a:gd name="connsiteY0" fmla="*/ 1861894 h 1862856"/>
              <a:gd name="connsiteX1" fmla="*/ 216019 w 2309807"/>
              <a:gd name="connsiteY1" fmla="*/ 1861894 h 1862856"/>
              <a:gd name="connsiteX2" fmla="*/ 215486 w 2309807"/>
              <a:gd name="connsiteY2" fmla="*/ 1862856 h 1862856"/>
              <a:gd name="connsiteX3" fmla="*/ 440516 w 2309807"/>
              <a:gd name="connsiteY3" fmla="*/ 1862856 h 1862856"/>
              <a:gd name="connsiteX4" fmla="*/ 1017967 w 2309807"/>
              <a:gd name="connsiteY4" fmla="*/ 1631189 h 1862856"/>
              <a:gd name="connsiteX5" fmla="*/ 1017586 w 2309807"/>
              <a:gd name="connsiteY5" fmla="*/ 1631876 h 1862856"/>
              <a:gd name="connsiteX6" fmla="*/ 1017967 w 2309807"/>
              <a:gd name="connsiteY6" fmla="*/ 1631876 h 1862856"/>
              <a:gd name="connsiteX7" fmla="*/ 1306693 w 2309807"/>
              <a:gd name="connsiteY7" fmla="*/ 1512912 h 1862856"/>
              <a:gd name="connsiteX8" fmla="*/ 1304769 w 2309807"/>
              <a:gd name="connsiteY8" fmla="*/ 1516385 h 1862856"/>
              <a:gd name="connsiteX9" fmla="*/ 1306693 w 2309807"/>
              <a:gd name="connsiteY9" fmla="*/ 1516385 h 1862856"/>
              <a:gd name="connsiteX10" fmla="*/ 1595419 w 2309807"/>
              <a:gd name="connsiteY10" fmla="*/ 1396182 h 1862856"/>
              <a:gd name="connsiteX11" fmla="*/ 1593107 w 2309807"/>
              <a:gd name="connsiteY11" fmla="*/ 1400356 h 1862856"/>
              <a:gd name="connsiteX12" fmla="*/ 1369044 w 2309807"/>
              <a:gd name="connsiteY12" fmla="*/ 1400356 h 1862856"/>
              <a:gd name="connsiteX13" fmla="*/ 1368745 w 2309807"/>
              <a:gd name="connsiteY13" fmla="*/ 1400895 h 1862856"/>
              <a:gd name="connsiteX14" fmla="*/ 1595419 w 2309807"/>
              <a:gd name="connsiteY14" fmla="*/ 1400895 h 1862856"/>
              <a:gd name="connsiteX15" fmla="*/ 288726 w 2309807"/>
              <a:gd name="connsiteY15" fmla="*/ 0 h 1862856"/>
              <a:gd name="connsiteX16" fmla="*/ 0 w 2309807"/>
              <a:gd name="connsiteY16" fmla="*/ 0 h 1862856"/>
              <a:gd name="connsiteX17" fmla="*/ 0 w 2309807"/>
              <a:gd name="connsiteY17" fmla="*/ 1149129 h 1862856"/>
              <a:gd name="connsiteX18" fmla="*/ 2325 w 2309807"/>
              <a:gd name="connsiteY18" fmla="*/ 1149129 h 1862856"/>
              <a:gd name="connsiteX19" fmla="*/ 2325 w 2309807"/>
              <a:gd name="connsiteY19" fmla="*/ 1737124 h 1862856"/>
              <a:gd name="connsiteX20" fmla="*/ 218232 w 2309807"/>
              <a:gd name="connsiteY20" fmla="*/ 1737124 h 1862856"/>
              <a:gd name="connsiteX21" fmla="*/ 282415 w 2309807"/>
              <a:gd name="connsiteY21" fmla="*/ 1621259 h 1862856"/>
              <a:gd name="connsiteX22" fmla="*/ 508738 w 2309807"/>
              <a:gd name="connsiteY22" fmla="*/ 1621259 h 1862856"/>
              <a:gd name="connsiteX23" fmla="*/ 571859 w 2309807"/>
              <a:gd name="connsiteY23" fmla="*/ 1507312 h 1862856"/>
              <a:gd name="connsiteX24" fmla="*/ 799734 w 2309807"/>
              <a:gd name="connsiteY24" fmla="*/ 1507312 h 1862856"/>
              <a:gd name="connsiteX25" fmla="*/ 863212 w 2309807"/>
              <a:gd name="connsiteY25" fmla="*/ 1392720 h 1862856"/>
              <a:gd name="connsiteX26" fmla="*/ 1086418 w 2309807"/>
              <a:gd name="connsiteY26" fmla="*/ 1392720 h 1862856"/>
              <a:gd name="connsiteX27" fmla="*/ 1150957 w 2309807"/>
              <a:gd name="connsiteY27" fmla="*/ 1276214 h 1862856"/>
              <a:gd name="connsiteX28" fmla="*/ 1375021 w 2309807"/>
              <a:gd name="connsiteY28" fmla="*/ 1276214 h 1862856"/>
              <a:gd name="connsiteX29" fmla="*/ 1439552 w 2309807"/>
              <a:gd name="connsiteY29" fmla="*/ 1159721 h 1862856"/>
              <a:gd name="connsiteX30" fmla="*/ 1663775 w 2309807"/>
              <a:gd name="connsiteY30" fmla="*/ 1159721 h 1862856"/>
              <a:gd name="connsiteX31" fmla="*/ 1726015 w 2309807"/>
              <a:gd name="connsiteY31" fmla="*/ 1047365 h 1862856"/>
              <a:gd name="connsiteX32" fmla="*/ 1952931 w 2309807"/>
              <a:gd name="connsiteY32" fmla="*/ 1047365 h 1862856"/>
              <a:gd name="connsiteX33" fmla="*/ 2017385 w 2309807"/>
              <a:gd name="connsiteY33" fmla="*/ 931012 h 1862856"/>
              <a:gd name="connsiteX34" fmla="*/ 2304240 w 2309807"/>
              <a:gd name="connsiteY34" fmla="*/ 931012 h 1862856"/>
              <a:gd name="connsiteX35" fmla="*/ 2299103 w 2309807"/>
              <a:gd name="connsiteY35" fmla="*/ 940286 h 1862856"/>
              <a:gd name="connsiteX36" fmla="*/ 2309807 w 2309807"/>
              <a:gd name="connsiteY36" fmla="*/ 940286 h 1862856"/>
              <a:gd name="connsiteX37" fmla="*/ 2309807 w 2309807"/>
              <a:gd name="connsiteY37" fmla="*/ 809075 h 1862856"/>
              <a:gd name="connsiteX38" fmla="*/ 2021081 w 2309807"/>
              <a:gd name="connsiteY38" fmla="*/ 809075 h 1862856"/>
              <a:gd name="connsiteX39" fmla="*/ 2021081 w 2309807"/>
              <a:gd name="connsiteY39" fmla="*/ 692942 h 1862856"/>
              <a:gd name="connsiteX40" fmla="*/ 1732355 w 2309807"/>
              <a:gd name="connsiteY40" fmla="*/ 692942 h 1862856"/>
              <a:gd name="connsiteX41" fmla="*/ 1732355 w 2309807"/>
              <a:gd name="connsiteY41" fmla="*/ 577452 h 1862856"/>
              <a:gd name="connsiteX42" fmla="*/ 1443630 w 2309807"/>
              <a:gd name="connsiteY42" fmla="*/ 577452 h 1862856"/>
              <a:gd name="connsiteX43" fmla="*/ 1443630 w 2309807"/>
              <a:gd name="connsiteY43" fmla="*/ 461961 h 1862856"/>
              <a:gd name="connsiteX44" fmla="*/ 1154904 w 2309807"/>
              <a:gd name="connsiteY44" fmla="*/ 461961 h 1862856"/>
              <a:gd name="connsiteX45" fmla="*/ 1154904 w 2309807"/>
              <a:gd name="connsiteY45" fmla="*/ 346471 h 1862856"/>
              <a:gd name="connsiteX46" fmla="*/ 866178 w 2309807"/>
              <a:gd name="connsiteY46" fmla="*/ 346471 h 1862856"/>
              <a:gd name="connsiteX47" fmla="*/ 866178 w 2309807"/>
              <a:gd name="connsiteY47" fmla="*/ 230981 h 1862856"/>
              <a:gd name="connsiteX48" fmla="*/ 577452 w 2309807"/>
              <a:gd name="connsiteY48" fmla="*/ 230981 h 1862856"/>
              <a:gd name="connsiteX49" fmla="*/ 577452 w 2309807"/>
              <a:gd name="connsiteY49" fmla="*/ 115490 h 1862856"/>
              <a:gd name="connsiteX50" fmla="*/ 288726 w 2309807"/>
              <a:gd name="connsiteY50" fmla="*/ 115490 h 1862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309807" h="1862856">
                <a:moveTo>
                  <a:pt x="440516" y="1861894"/>
                </a:moveTo>
                <a:lnTo>
                  <a:pt x="216019" y="1861894"/>
                </a:lnTo>
                <a:lnTo>
                  <a:pt x="215486" y="1862856"/>
                </a:lnTo>
                <a:lnTo>
                  <a:pt x="440516" y="1862856"/>
                </a:lnTo>
                <a:close/>
                <a:moveTo>
                  <a:pt x="1017967" y="1631189"/>
                </a:moveTo>
                <a:lnTo>
                  <a:pt x="1017586" y="1631876"/>
                </a:lnTo>
                <a:lnTo>
                  <a:pt x="1017967" y="1631876"/>
                </a:lnTo>
                <a:close/>
                <a:moveTo>
                  <a:pt x="1306693" y="1512912"/>
                </a:moveTo>
                <a:lnTo>
                  <a:pt x="1304769" y="1516385"/>
                </a:lnTo>
                <a:lnTo>
                  <a:pt x="1306693" y="1516385"/>
                </a:lnTo>
                <a:close/>
                <a:moveTo>
                  <a:pt x="1595419" y="1396182"/>
                </a:moveTo>
                <a:lnTo>
                  <a:pt x="1593107" y="1400356"/>
                </a:lnTo>
                <a:lnTo>
                  <a:pt x="1369044" y="1400356"/>
                </a:lnTo>
                <a:lnTo>
                  <a:pt x="1368745" y="1400895"/>
                </a:lnTo>
                <a:lnTo>
                  <a:pt x="1595419" y="1400895"/>
                </a:lnTo>
                <a:close/>
                <a:moveTo>
                  <a:pt x="288726" y="0"/>
                </a:moveTo>
                <a:lnTo>
                  <a:pt x="0" y="0"/>
                </a:lnTo>
                <a:lnTo>
                  <a:pt x="0" y="1149129"/>
                </a:lnTo>
                <a:lnTo>
                  <a:pt x="2325" y="1149129"/>
                </a:lnTo>
                <a:lnTo>
                  <a:pt x="2325" y="1737124"/>
                </a:lnTo>
                <a:lnTo>
                  <a:pt x="218232" y="1737124"/>
                </a:lnTo>
                <a:lnTo>
                  <a:pt x="282415" y="1621259"/>
                </a:lnTo>
                <a:lnTo>
                  <a:pt x="508738" y="1621259"/>
                </a:lnTo>
                <a:lnTo>
                  <a:pt x="571859" y="1507312"/>
                </a:lnTo>
                <a:lnTo>
                  <a:pt x="799734" y="1507312"/>
                </a:lnTo>
                <a:lnTo>
                  <a:pt x="863212" y="1392720"/>
                </a:lnTo>
                <a:lnTo>
                  <a:pt x="1086418" y="1392720"/>
                </a:lnTo>
                <a:lnTo>
                  <a:pt x="1150957" y="1276214"/>
                </a:lnTo>
                <a:lnTo>
                  <a:pt x="1375021" y="1276214"/>
                </a:lnTo>
                <a:lnTo>
                  <a:pt x="1439552" y="1159721"/>
                </a:lnTo>
                <a:lnTo>
                  <a:pt x="1663775" y="1159721"/>
                </a:lnTo>
                <a:lnTo>
                  <a:pt x="1726015" y="1047365"/>
                </a:lnTo>
                <a:lnTo>
                  <a:pt x="1952931" y="1047365"/>
                </a:lnTo>
                <a:lnTo>
                  <a:pt x="2017385" y="931012"/>
                </a:lnTo>
                <a:lnTo>
                  <a:pt x="2304240" y="931012"/>
                </a:lnTo>
                <a:lnTo>
                  <a:pt x="2299103" y="940286"/>
                </a:lnTo>
                <a:lnTo>
                  <a:pt x="2309807" y="940286"/>
                </a:lnTo>
                <a:lnTo>
                  <a:pt x="2309807" y="809075"/>
                </a:lnTo>
                <a:lnTo>
                  <a:pt x="2021081" y="809075"/>
                </a:lnTo>
                <a:lnTo>
                  <a:pt x="2021081" y="692942"/>
                </a:lnTo>
                <a:lnTo>
                  <a:pt x="1732355" y="692942"/>
                </a:lnTo>
                <a:lnTo>
                  <a:pt x="1732355" y="577452"/>
                </a:lnTo>
                <a:lnTo>
                  <a:pt x="1443630" y="577452"/>
                </a:lnTo>
                <a:lnTo>
                  <a:pt x="1443630" y="461961"/>
                </a:lnTo>
                <a:lnTo>
                  <a:pt x="1154904" y="461961"/>
                </a:lnTo>
                <a:lnTo>
                  <a:pt x="1154904" y="346471"/>
                </a:lnTo>
                <a:lnTo>
                  <a:pt x="866178" y="346471"/>
                </a:lnTo>
                <a:lnTo>
                  <a:pt x="866178" y="230981"/>
                </a:lnTo>
                <a:lnTo>
                  <a:pt x="577452" y="230981"/>
                </a:lnTo>
                <a:lnTo>
                  <a:pt x="577452" y="115490"/>
                </a:lnTo>
                <a:lnTo>
                  <a:pt x="288726" y="11549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0" name="平行四边形 29">
            <a:extLst>
              <a:ext uri="{FF2B5EF4-FFF2-40B4-BE49-F238E27FC236}">
                <a16:creationId xmlns:a16="http://schemas.microsoft.com/office/drawing/2014/main" id="{64962366-9D40-4998-B7D0-0D421F1E290C}"/>
              </a:ext>
            </a:extLst>
          </p:cNvPr>
          <p:cNvSpPr/>
          <p:nvPr/>
        </p:nvSpPr>
        <p:spPr>
          <a:xfrm rot="16200000" flipH="1" flipV="1">
            <a:off x="3432060" y="4338888"/>
            <a:ext cx="2719023" cy="149666"/>
          </a:xfrm>
          <a:prstGeom prst="parallelogram">
            <a:avLst>
              <a:gd name="adj" fmla="val 183941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1" name="任意多边形 30">
            <a:extLst>
              <a:ext uri="{FF2B5EF4-FFF2-40B4-BE49-F238E27FC236}">
                <a16:creationId xmlns:a16="http://schemas.microsoft.com/office/drawing/2014/main" id="{B5331D61-8854-4039-B5B9-EBAB1C47E31E}"/>
              </a:ext>
            </a:extLst>
          </p:cNvPr>
          <p:cNvSpPr/>
          <p:nvPr/>
        </p:nvSpPr>
        <p:spPr>
          <a:xfrm rot="5400000">
            <a:off x="4973855" y="3112284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2" name="任意多边形 31">
            <a:extLst>
              <a:ext uri="{FF2B5EF4-FFF2-40B4-BE49-F238E27FC236}">
                <a16:creationId xmlns:a16="http://schemas.microsoft.com/office/drawing/2014/main" id="{B24C92B0-1228-47B1-91CE-C29C95E130DB}"/>
              </a:ext>
            </a:extLst>
          </p:cNvPr>
          <p:cNvSpPr/>
          <p:nvPr/>
        </p:nvSpPr>
        <p:spPr>
          <a:xfrm rot="5400000">
            <a:off x="5299501" y="2982594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3" name="任意多边形 32">
            <a:extLst>
              <a:ext uri="{FF2B5EF4-FFF2-40B4-BE49-F238E27FC236}">
                <a16:creationId xmlns:a16="http://schemas.microsoft.com/office/drawing/2014/main" id="{6A1CE1C8-2B16-441E-8CE1-6FEABEB5B279}"/>
              </a:ext>
            </a:extLst>
          </p:cNvPr>
          <p:cNvSpPr/>
          <p:nvPr/>
        </p:nvSpPr>
        <p:spPr>
          <a:xfrm rot="5400000">
            <a:off x="5623484" y="2855048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4" name="任意多边形 33">
            <a:extLst>
              <a:ext uri="{FF2B5EF4-FFF2-40B4-BE49-F238E27FC236}">
                <a16:creationId xmlns:a16="http://schemas.microsoft.com/office/drawing/2014/main" id="{C0B23630-E870-4CFD-90C1-85039F1F2880}"/>
              </a:ext>
            </a:extLst>
          </p:cNvPr>
          <p:cNvSpPr/>
          <p:nvPr/>
        </p:nvSpPr>
        <p:spPr>
          <a:xfrm rot="5400000">
            <a:off x="5871350" y="2664485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5" name="任意多边形 34">
            <a:extLst>
              <a:ext uri="{FF2B5EF4-FFF2-40B4-BE49-F238E27FC236}">
                <a16:creationId xmlns:a16="http://schemas.microsoft.com/office/drawing/2014/main" id="{CDAA5B13-32F0-499B-AA9A-18652EE37308}"/>
              </a:ext>
            </a:extLst>
          </p:cNvPr>
          <p:cNvSpPr/>
          <p:nvPr/>
        </p:nvSpPr>
        <p:spPr>
          <a:xfrm rot="5400000">
            <a:off x="6265978" y="2596376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6" name="任意多边形 35">
            <a:extLst>
              <a:ext uri="{FF2B5EF4-FFF2-40B4-BE49-F238E27FC236}">
                <a16:creationId xmlns:a16="http://schemas.microsoft.com/office/drawing/2014/main" id="{EFFA5B76-29EB-4F3A-8F4B-4EB91EB27087}"/>
              </a:ext>
            </a:extLst>
          </p:cNvPr>
          <p:cNvSpPr/>
          <p:nvPr/>
        </p:nvSpPr>
        <p:spPr>
          <a:xfrm rot="5400000">
            <a:off x="6589012" y="2465980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7" name="任意多边形 36">
            <a:extLst>
              <a:ext uri="{FF2B5EF4-FFF2-40B4-BE49-F238E27FC236}">
                <a16:creationId xmlns:a16="http://schemas.microsoft.com/office/drawing/2014/main" id="{29A290CB-D5EA-42A0-B3F0-36A544D71296}"/>
              </a:ext>
            </a:extLst>
          </p:cNvPr>
          <p:cNvSpPr/>
          <p:nvPr/>
        </p:nvSpPr>
        <p:spPr>
          <a:xfrm rot="5400000">
            <a:off x="6914656" y="2340219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8" name="平行四边形 37">
            <a:extLst>
              <a:ext uri="{FF2B5EF4-FFF2-40B4-BE49-F238E27FC236}">
                <a16:creationId xmlns:a16="http://schemas.microsoft.com/office/drawing/2014/main" id="{FF011DF0-7B69-4737-A438-7B85FD50BA46}"/>
              </a:ext>
            </a:extLst>
          </p:cNvPr>
          <p:cNvSpPr/>
          <p:nvPr/>
        </p:nvSpPr>
        <p:spPr>
          <a:xfrm flipH="1">
            <a:off x="7126885" y="4363727"/>
            <a:ext cx="470291" cy="269349"/>
          </a:xfrm>
          <a:prstGeom prst="parallelogram">
            <a:avLst>
              <a:gd name="adj" fmla="val 55395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39" name="平行四边形 38">
            <a:extLst>
              <a:ext uri="{FF2B5EF4-FFF2-40B4-BE49-F238E27FC236}">
                <a16:creationId xmlns:a16="http://schemas.microsoft.com/office/drawing/2014/main" id="{0E0E909A-E4AA-47AE-967E-AF0C5480977B}"/>
              </a:ext>
            </a:extLst>
          </p:cNvPr>
          <p:cNvSpPr/>
          <p:nvPr/>
        </p:nvSpPr>
        <p:spPr>
          <a:xfrm flipH="1">
            <a:off x="6802669" y="4234036"/>
            <a:ext cx="476467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0" name="平行四边形 39">
            <a:extLst>
              <a:ext uri="{FF2B5EF4-FFF2-40B4-BE49-F238E27FC236}">
                <a16:creationId xmlns:a16="http://schemas.microsoft.com/office/drawing/2014/main" id="{7E86DE39-83FD-4970-8294-0DB059EE57E2}"/>
              </a:ext>
            </a:extLst>
          </p:cNvPr>
          <p:cNvSpPr/>
          <p:nvPr/>
        </p:nvSpPr>
        <p:spPr>
          <a:xfrm flipH="1">
            <a:off x="6478688" y="4106492"/>
            <a:ext cx="476465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1" name="平行四边形 40">
            <a:extLst>
              <a:ext uri="{FF2B5EF4-FFF2-40B4-BE49-F238E27FC236}">
                <a16:creationId xmlns:a16="http://schemas.microsoft.com/office/drawing/2014/main" id="{808057FD-28BD-4829-B415-9EED8A46AEB5}"/>
              </a:ext>
            </a:extLst>
          </p:cNvPr>
          <p:cNvSpPr/>
          <p:nvPr/>
        </p:nvSpPr>
        <p:spPr>
          <a:xfrm flipH="1">
            <a:off x="6158742" y="3978226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2" name="平行四边形 41">
            <a:extLst>
              <a:ext uri="{FF2B5EF4-FFF2-40B4-BE49-F238E27FC236}">
                <a16:creationId xmlns:a16="http://schemas.microsoft.com/office/drawing/2014/main" id="{77E70352-E02A-4C48-A1FA-3ED161EC3BAE}"/>
              </a:ext>
            </a:extLst>
          </p:cNvPr>
          <p:cNvSpPr/>
          <p:nvPr/>
        </p:nvSpPr>
        <p:spPr>
          <a:xfrm flipH="1">
            <a:off x="5836662" y="3847818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3" name="平行四边形 42">
            <a:extLst>
              <a:ext uri="{FF2B5EF4-FFF2-40B4-BE49-F238E27FC236}">
                <a16:creationId xmlns:a16="http://schemas.microsoft.com/office/drawing/2014/main" id="{0F7938A7-D103-43F7-9E30-526452A9F5C6}"/>
              </a:ext>
            </a:extLst>
          </p:cNvPr>
          <p:cNvSpPr/>
          <p:nvPr/>
        </p:nvSpPr>
        <p:spPr>
          <a:xfrm flipH="1">
            <a:off x="5513628" y="3717424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4" name="平行四边形 43">
            <a:extLst>
              <a:ext uri="{FF2B5EF4-FFF2-40B4-BE49-F238E27FC236}">
                <a16:creationId xmlns:a16="http://schemas.microsoft.com/office/drawing/2014/main" id="{9314FEBC-8E0F-4428-9522-6B32E800965F}"/>
              </a:ext>
            </a:extLst>
          </p:cNvPr>
          <p:cNvSpPr/>
          <p:nvPr/>
        </p:nvSpPr>
        <p:spPr>
          <a:xfrm flipH="1">
            <a:off x="5187986" y="3591661"/>
            <a:ext cx="475288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5" name="平行四边形 44">
            <a:extLst>
              <a:ext uri="{FF2B5EF4-FFF2-40B4-BE49-F238E27FC236}">
                <a16:creationId xmlns:a16="http://schemas.microsoft.com/office/drawing/2014/main" id="{20F16857-9D08-47FC-A272-9138B74CCA56}"/>
              </a:ext>
            </a:extLst>
          </p:cNvPr>
          <p:cNvSpPr/>
          <p:nvPr/>
        </p:nvSpPr>
        <p:spPr>
          <a:xfrm flipH="1">
            <a:off x="4866845" y="3461423"/>
            <a:ext cx="470291" cy="269349"/>
          </a:xfrm>
          <a:prstGeom prst="parallelogram">
            <a:avLst>
              <a:gd name="adj" fmla="val 55395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6" name="任意多边形 45">
            <a:extLst>
              <a:ext uri="{FF2B5EF4-FFF2-40B4-BE49-F238E27FC236}">
                <a16:creationId xmlns:a16="http://schemas.microsoft.com/office/drawing/2014/main" id="{332E8754-5DAE-4E41-8728-83573981D02C}"/>
              </a:ext>
            </a:extLst>
          </p:cNvPr>
          <p:cNvSpPr/>
          <p:nvPr/>
        </p:nvSpPr>
        <p:spPr>
          <a:xfrm>
            <a:off x="5013889" y="3728832"/>
            <a:ext cx="2585432" cy="1942466"/>
          </a:xfrm>
          <a:custGeom>
            <a:avLst/>
            <a:gdLst>
              <a:gd name="connsiteX0" fmla="*/ 575875 w 2309807"/>
              <a:gd name="connsiteY0" fmla="*/ 1500534 h 1735385"/>
              <a:gd name="connsiteX1" fmla="*/ 705971 w 2309807"/>
              <a:gd name="connsiteY1" fmla="*/ 1735385 h 1735385"/>
              <a:gd name="connsiteX2" fmla="*/ 705245 w 2309807"/>
              <a:gd name="connsiteY2" fmla="*/ 1735385 h 1735385"/>
              <a:gd name="connsiteX3" fmla="*/ 1504249 w 2309807"/>
              <a:gd name="connsiteY3" fmla="*/ 1382113 h 1735385"/>
              <a:gd name="connsiteX4" fmla="*/ 1576684 w 2309807"/>
              <a:gd name="connsiteY4" fmla="*/ 1508598 h 1735385"/>
              <a:gd name="connsiteX5" fmla="*/ 1574315 w 2309807"/>
              <a:gd name="connsiteY5" fmla="*/ 1508598 h 1735385"/>
              <a:gd name="connsiteX6" fmla="*/ 1863136 w 2309807"/>
              <a:gd name="connsiteY6" fmla="*/ 1280213 h 1735385"/>
              <a:gd name="connsiteX7" fmla="*/ 1865870 w 2309807"/>
              <a:gd name="connsiteY7" fmla="*/ 1280213 h 1735385"/>
              <a:gd name="connsiteX8" fmla="*/ 1865870 w 2309807"/>
              <a:gd name="connsiteY8" fmla="*/ 1393108 h 1735385"/>
              <a:gd name="connsiteX9" fmla="*/ 1865073 w 2309807"/>
              <a:gd name="connsiteY9" fmla="*/ 1393108 h 1735385"/>
              <a:gd name="connsiteX10" fmla="*/ 1865073 w 2309807"/>
              <a:gd name="connsiteY10" fmla="*/ 1283730 h 1735385"/>
              <a:gd name="connsiteX11" fmla="*/ 0 w 2309807"/>
              <a:gd name="connsiteY11" fmla="*/ 0 h 1735385"/>
              <a:gd name="connsiteX12" fmla="*/ 288726 w 2309807"/>
              <a:gd name="connsiteY12" fmla="*/ 0 h 1735385"/>
              <a:gd name="connsiteX13" fmla="*/ 288726 w 2309807"/>
              <a:gd name="connsiteY13" fmla="*/ 115490 h 1735385"/>
              <a:gd name="connsiteX14" fmla="*/ 577452 w 2309807"/>
              <a:gd name="connsiteY14" fmla="*/ 115490 h 1735385"/>
              <a:gd name="connsiteX15" fmla="*/ 577452 w 2309807"/>
              <a:gd name="connsiteY15" fmla="*/ 230981 h 1735385"/>
              <a:gd name="connsiteX16" fmla="*/ 866178 w 2309807"/>
              <a:gd name="connsiteY16" fmla="*/ 230981 h 1735385"/>
              <a:gd name="connsiteX17" fmla="*/ 866178 w 2309807"/>
              <a:gd name="connsiteY17" fmla="*/ 346471 h 1735385"/>
              <a:gd name="connsiteX18" fmla="*/ 1154904 w 2309807"/>
              <a:gd name="connsiteY18" fmla="*/ 346471 h 1735385"/>
              <a:gd name="connsiteX19" fmla="*/ 1154904 w 2309807"/>
              <a:gd name="connsiteY19" fmla="*/ 461962 h 1735385"/>
              <a:gd name="connsiteX20" fmla="*/ 1443630 w 2309807"/>
              <a:gd name="connsiteY20" fmla="*/ 461962 h 1735385"/>
              <a:gd name="connsiteX21" fmla="*/ 1443630 w 2309807"/>
              <a:gd name="connsiteY21" fmla="*/ 577452 h 1735385"/>
              <a:gd name="connsiteX22" fmla="*/ 1732355 w 2309807"/>
              <a:gd name="connsiteY22" fmla="*/ 577452 h 1735385"/>
              <a:gd name="connsiteX23" fmla="*/ 1732355 w 2309807"/>
              <a:gd name="connsiteY23" fmla="*/ 692942 h 1735385"/>
              <a:gd name="connsiteX24" fmla="*/ 2021081 w 2309807"/>
              <a:gd name="connsiteY24" fmla="*/ 692942 h 1735385"/>
              <a:gd name="connsiteX25" fmla="*/ 2021081 w 2309807"/>
              <a:gd name="connsiteY25" fmla="*/ 809075 h 1735385"/>
              <a:gd name="connsiteX26" fmla="*/ 2309807 w 2309807"/>
              <a:gd name="connsiteY26" fmla="*/ 809075 h 1735385"/>
              <a:gd name="connsiteX27" fmla="*/ 2309807 w 2309807"/>
              <a:gd name="connsiteY27" fmla="*/ 927033 h 1735385"/>
              <a:gd name="connsiteX28" fmla="*/ 2307697 w 2309807"/>
              <a:gd name="connsiteY28" fmla="*/ 923224 h 1735385"/>
              <a:gd name="connsiteX29" fmla="*/ 2020842 w 2309807"/>
              <a:gd name="connsiteY29" fmla="*/ 923224 h 1735385"/>
              <a:gd name="connsiteX30" fmla="*/ 2154142 w 2309807"/>
              <a:gd name="connsiteY30" fmla="*/ 1163859 h 1735385"/>
              <a:gd name="connsiteX31" fmla="*/ 2154596 w 2309807"/>
              <a:gd name="connsiteY31" fmla="*/ 1163859 h 1735385"/>
              <a:gd name="connsiteX32" fmla="*/ 2154596 w 2309807"/>
              <a:gd name="connsiteY32" fmla="*/ 1277618 h 1735385"/>
              <a:gd name="connsiteX33" fmla="*/ 2154091 w 2309807"/>
              <a:gd name="connsiteY33" fmla="*/ 1277618 h 1735385"/>
              <a:gd name="connsiteX34" fmla="*/ 2154091 w 2309807"/>
              <a:gd name="connsiteY34" fmla="*/ 1167061 h 1735385"/>
              <a:gd name="connsiteX35" fmla="*/ 2019773 w 2309807"/>
              <a:gd name="connsiteY35" fmla="*/ 923225 h 1735385"/>
              <a:gd name="connsiteX36" fmla="*/ 2019773 w 2309807"/>
              <a:gd name="connsiteY36" fmla="*/ 1036377 h 1735385"/>
              <a:gd name="connsiteX37" fmla="*/ 2152662 w 2309807"/>
              <a:gd name="connsiteY37" fmla="*/ 1277618 h 1735385"/>
              <a:gd name="connsiteX38" fmla="*/ 2152646 w 2309807"/>
              <a:gd name="connsiteY38" fmla="*/ 1277618 h 1735385"/>
              <a:gd name="connsiteX39" fmla="*/ 2020784 w 2309807"/>
              <a:gd name="connsiteY39" fmla="*/ 1039578 h 1735385"/>
              <a:gd name="connsiteX40" fmla="*/ 1729472 w 2309807"/>
              <a:gd name="connsiteY40" fmla="*/ 1039578 h 1735385"/>
              <a:gd name="connsiteX41" fmla="*/ 1730754 w 2309807"/>
              <a:gd name="connsiteY41" fmla="*/ 1041892 h 1735385"/>
              <a:gd name="connsiteX42" fmla="*/ 1730754 w 2309807"/>
              <a:gd name="connsiteY42" fmla="*/ 1150643 h 1735385"/>
              <a:gd name="connsiteX43" fmla="*/ 1864318 w 2309807"/>
              <a:gd name="connsiteY43" fmla="*/ 1393108 h 1735385"/>
              <a:gd name="connsiteX44" fmla="*/ 1577144 w 2309807"/>
              <a:gd name="connsiteY44" fmla="*/ 1393108 h 1735385"/>
              <a:gd name="connsiteX45" fmla="*/ 1577144 w 2309807"/>
              <a:gd name="connsiteY45" fmla="*/ 1508598 h 1735385"/>
              <a:gd name="connsiteX46" fmla="*/ 1576951 w 2309807"/>
              <a:gd name="connsiteY46" fmla="*/ 1508598 h 1735385"/>
              <a:gd name="connsiteX47" fmla="*/ 1576951 w 2309807"/>
              <a:gd name="connsiteY47" fmla="*/ 1392568 h 1735385"/>
              <a:gd name="connsiteX48" fmla="*/ 1863158 w 2309807"/>
              <a:gd name="connsiteY48" fmla="*/ 1392568 h 1735385"/>
              <a:gd name="connsiteX49" fmla="*/ 1729858 w 2309807"/>
              <a:gd name="connsiteY49" fmla="*/ 1151933 h 1735385"/>
              <a:gd name="connsiteX50" fmla="*/ 1443009 w 2309807"/>
              <a:gd name="connsiteY50" fmla="*/ 1151933 h 1735385"/>
              <a:gd name="connsiteX51" fmla="*/ 1510063 w 2309807"/>
              <a:gd name="connsiteY51" fmla="*/ 1272980 h 1735385"/>
              <a:gd name="connsiteX52" fmla="*/ 1439285 w 2309807"/>
              <a:gd name="connsiteY52" fmla="*/ 1149388 h 1735385"/>
              <a:gd name="connsiteX53" fmla="*/ 1439285 w 2309807"/>
              <a:gd name="connsiteY53" fmla="*/ 1268428 h 1735385"/>
              <a:gd name="connsiteX54" fmla="*/ 1154415 w 2309807"/>
              <a:gd name="connsiteY54" fmla="*/ 1268428 h 1735385"/>
              <a:gd name="connsiteX55" fmla="*/ 1287714 w 2309807"/>
              <a:gd name="connsiteY55" fmla="*/ 1509062 h 1735385"/>
              <a:gd name="connsiteX56" fmla="*/ 1288419 w 2309807"/>
              <a:gd name="connsiteY56" fmla="*/ 1509062 h 1735385"/>
              <a:gd name="connsiteX57" fmla="*/ 1288419 w 2309807"/>
              <a:gd name="connsiteY57" fmla="*/ 1511693 h 1735385"/>
              <a:gd name="connsiteX58" fmla="*/ 1154414 w 2309807"/>
              <a:gd name="connsiteY58" fmla="*/ 1268427 h 1735385"/>
              <a:gd name="connsiteX59" fmla="*/ 1154414 w 2309807"/>
              <a:gd name="connsiteY59" fmla="*/ 1381735 h 1735385"/>
              <a:gd name="connsiteX60" fmla="*/ 1287917 w 2309807"/>
              <a:gd name="connsiteY60" fmla="*/ 1624089 h 1735385"/>
              <a:gd name="connsiteX61" fmla="*/ 1285997 w 2309807"/>
              <a:gd name="connsiteY61" fmla="*/ 1624089 h 1735385"/>
              <a:gd name="connsiteX62" fmla="*/ 1153516 w 2309807"/>
              <a:gd name="connsiteY62" fmla="*/ 1384933 h 1735385"/>
              <a:gd name="connsiteX63" fmla="*/ 866669 w 2309807"/>
              <a:gd name="connsiteY63" fmla="*/ 1384933 h 1735385"/>
              <a:gd name="connsiteX64" fmla="*/ 999693 w 2309807"/>
              <a:gd name="connsiteY64" fmla="*/ 1625070 h 1735385"/>
              <a:gd name="connsiteX65" fmla="*/ 999693 w 2309807"/>
              <a:gd name="connsiteY65" fmla="*/ 1735385 h 1735385"/>
              <a:gd name="connsiteX66" fmla="*/ 998343 w 2309807"/>
              <a:gd name="connsiteY66" fmla="*/ 1735385 h 1735385"/>
              <a:gd name="connsiteX67" fmla="*/ 997377 w 2309807"/>
              <a:gd name="connsiteY67" fmla="*/ 1733642 h 1735385"/>
              <a:gd name="connsiteX68" fmla="*/ 997377 w 2309807"/>
              <a:gd name="connsiteY68" fmla="*/ 1622219 h 1735385"/>
              <a:gd name="connsiteX69" fmla="*/ 866667 w 2309807"/>
              <a:gd name="connsiteY69" fmla="*/ 1384933 h 1735385"/>
              <a:gd name="connsiteX70" fmla="*/ 866667 w 2309807"/>
              <a:gd name="connsiteY70" fmla="*/ 1499525 h 1735385"/>
              <a:gd name="connsiteX71" fmla="*/ 575319 w 2309807"/>
              <a:gd name="connsiteY71" fmla="*/ 1499525 h 1735385"/>
              <a:gd name="connsiteX72" fmla="*/ 575318 w 2309807"/>
              <a:gd name="connsiteY72" fmla="*/ 1499523 h 1735385"/>
              <a:gd name="connsiteX73" fmla="*/ 575318 w 2309807"/>
              <a:gd name="connsiteY73" fmla="*/ 1499525 h 1735385"/>
              <a:gd name="connsiteX74" fmla="*/ 575316 w 2309807"/>
              <a:gd name="connsiteY74" fmla="*/ 1499525 h 1735385"/>
              <a:gd name="connsiteX75" fmla="*/ 575318 w 2309807"/>
              <a:gd name="connsiteY75" fmla="*/ 1499528 h 1735385"/>
              <a:gd name="connsiteX76" fmla="*/ 575318 w 2309807"/>
              <a:gd name="connsiteY76" fmla="*/ 1610268 h 1735385"/>
              <a:gd name="connsiteX77" fmla="*/ 577083 w 2309807"/>
              <a:gd name="connsiteY77" fmla="*/ 1613472 h 1735385"/>
              <a:gd name="connsiteX78" fmla="*/ 285873 w 2309807"/>
              <a:gd name="connsiteY78" fmla="*/ 1613472 h 1735385"/>
              <a:gd name="connsiteX79" fmla="*/ 287575 w 2309807"/>
              <a:gd name="connsiteY79" fmla="*/ 1616543 h 1735385"/>
              <a:gd name="connsiteX80" fmla="*/ 287575 w 2309807"/>
              <a:gd name="connsiteY80" fmla="*/ 1726138 h 1735385"/>
              <a:gd name="connsiteX81" fmla="*/ 292669 w 2309807"/>
              <a:gd name="connsiteY81" fmla="*/ 1735385 h 1735385"/>
              <a:gd name="connsiteX82" fmla="*/ 291936 w 2309807"/>
              <a:gd name="connsiteY82" fmla="*/ 1735385 h 1735385"/>
              <a:gd name="connsiteX83" fmla="*/ 288585 w 2309807"/>
              <a:gd name="connsiteY83" fmla="*/ 1729337 h 1735385"/>
              <a:gd name="connsiteX84" fmla="*/ 1738 w 2309807"/>
              <a:gd name="connsiteY84" fmla="*/ 1729337 h 1735385"/>
              <a:gd name="connsiteX85" fmla="*/ 5089 w 2309807"/>
              <a:gd name="connsiteY85" fmla="*/ 1735385 h 1735385"/>
              <a:gd name="connsiteX86" fmla="*/ 0 w 2309807"/>
              <a:gd name="connsiteY86" fmla="*/ 1735385 h 1735385"/>
              <a:gd name="connsiteX87" fmla="*/ 0 w 2309807"/>
              <a:gd name="connsiteY87" fmla="*/ 1149129 h 1735385"/>
              <a:gd name="connsiteX88" fmla="*/ 0 w 2309807"/>
              <a:gd name="connsiteY88" fmla="*/ 1149128 h 1735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2309807" h="1735385">
                <a:moveTo>
                  <a:pt x="575875" y="1500534"/>
                </a:moveTo>
                <a:lnTo>
                  <a:pt x="705971" y="1735385"/>
                </a:lnTo>
                <a:lnTo>
                  <a:pt x="705245" y="1735385"/>
                </a:lnTo>
                <a:close/>
                <a:moveTo>
                  <a:pt x="1504249" y="1382113"/>
                </a:moveTo>
                <a:lnTo>
                  <a:pt x="1576684" y="1508598"/>
                </a:lnTo>
                <a:lnTo>
                  <a:pt x="1574315" y="1508598"/>
                </a:lnTo>
                <a:close/>
                <a:moveTo>
                  <a:pt x="1863136" y="1280213"/>
                </a:moveTo>
                <a:lnTo>
                  <a:pt x="1865870" y="1280213"/>
                </a:lnTo>
                <a:lnTo>
                  <a:pt x="1865870" y="1393108"/>
                </a:lnTo>
                <a:lnTo>
                  <a:pt x="1865073" y="1393108"/>
                </a:lnTo>
                <a:lnTo>
                  <a:pt x="1865073" y="1283730"/>
                </a:lnTo>
                <a:close/>
                <a:moveTo>
                  <a:pt x="0" y="0"/>
                </a:moveTo>
                <a:lnTo>
                  <a:pt x="288726" y="0"/>
                </a:lnTo>
                <a:lnTo>
                  <a:pt x="288726" y="115490"/>
                </a:lnTo>
                <a:lnTo>
                  <a:pt x="577452" y="115490"/>
                </a:lnTo>
                <a:lnTo>
                  <a:pt x="577452" y="230981"/>
                </a:lnTo>
                <a:lnTo>
                  <a:pt x="866178" y="230981"/>
                </a:lnTo>
                <a:lnTo>
                  <a:pt x="866178" y="346471"/>
                </a:lnTo>
                <a:lnTo>
                  <a:pt x="1154904" y="346471"/>
                </a:lnTo>
                <a:lnTo>
                  <a:pt x="1154904" y="461962"/>
                </a:lnTo>
                <a:lnTo>
                  <a:pt x="1443630" y="461962"/>
                </a:lnTo>
                <a:lnTo>
                  <a:pt x="1443630" y="577452"/>
                </a:lnTo>
                <a:lnTo>
                  <a:pt x="1732355" y="577452"/>
                </a:lnTo>
                <a:lnTo>
                  <a:pt x="1732355" y="692942"/>
                </a:lnTo>
                <a:lnTo>
                  <a:pt x="2021081" y="692942"/>
                </a:lnTo>
                <a:lnTo>
                  <a:pt x="2021081" y="809075"/>
                </a:lnTo>
                <a:lnTo>
                  <a:pt x="2309807" y="809075"/>
                </a:lnTo>
                <a:lnTo>
                  <a:pt x="2309807" y="927033"/>
                </a:lnTo>
                <a:lnTo>
                  <a:pt x="2307697" y="923224"/>
                </a:lnTo>
                <a:lnTo>
                  <a:pt x="2020842" y="923224"/>
                </a:lnTo>
                <a:lnTo>
                  <a:pt x="2154142" y="1163859"/>
                </a:lnTo>
                <a:lnTo>
                  <a:pt x="2154596" y="1163859"/>
                </a:lnTo>
                <a:lnTo>
                  <a:pt x="2154596" y="1277618"/>
                </a:lnTo>
                <a:lnTo>
                  <a:pt x="2154091" y="1277618"/>
                </a:lnTo>
                <a:lnTo>
                  <a:pt x="2154091" y="1167061"/>
                </a:lnTo>
                <a:lnTo>
                  <a:pt x="2019773" y="923225"/>
                </a:lnTo>
                <a:lnTo>
                  <a:pt x="2019773" y="1036377"/>
                </a:lnTo>
                <a:lnTo>
                  <a:pt x="2152662" y="1277618"/>
                </a:lnTo>
                <a:lnTo>
                  <a:pt x="2152646" y="1277618"/>
                </a:lnTo>
                <a:lnTo>
                  <a:pt x="2020784" y="1039578"/>
                </a:lnTo>
                <a:lnTo>
                  <a:pt x="1729472" y="1039578"/>
                </a:lnTo>
                <a:lnTo>
                  <a:pt x="1730754" y="1041892"/>
                </a:lnTo>
                <a:lnTo>
                  <a:pt x="1730754" y="1150643"/>
                </a:lnTo>
                <a:lnTo>
                  <a:pt x="1864318" y="1393108"/>
                </a:lnTo>
                <a:lnTo>
                  <a:pt x="1577144" y="1393108"/>
                </a:lnTo>
                <a:lnTo>
                  <a:pt x="1577144" y="1508598"/>
                </a:lnTo>
                <a:lnTo>
                  <a:pt x="1576951" y="1508598"/>
                </a:lnTo>
                <a:lnTo>
                  <a:pt x="1576951" y="1392568"/>
                </a:lnTo>
                <a:lnTo>
                  <a:pt x="1863158" y="1392568"/>
                </a:lnTo>
                <a:lnTo>
                  <a:pt x="1729858" y="1151933"/>
                </a:lnTo>
                <a:lnTo>
                  <a:pt x="1443009" y="1151933"/>
                </a:lnTo>
                <a:lnTo>
                  <a:pt x="1510063" y="1272980"/>
                </a:lnTo>
                <a:lnTo>
                  <a:pt x="1439285" y="1149388"/>
                </a:lnTo>
                <a:lnTo>
                  <a:pt x="1439285" y="1268428"/>
                </a:lnTo>
                <a:lnTo>
                  <a:pt x="1154415" y="1268428"/>
                </a:lnTo>
                <a:lnTo>
                  <a:pt x="1287714" y="1509062"/>
                </a:lnTo>
                <a:lnTo>
                  <a:pt x="1288419" y="1509062"/>
                </a:lnTo>
                <a:lnTo>
                  <a:pt x="1288419" y="1511693"/>
                </a:lnTo>
                <a:lnTo>
                  <a:pt x="1154414" y="1268427"/>
                </a:lnTo>
                <a:lnTo>
                  <a:pt x="1154414" y="1381735"/>
                </a:lnTo>
                <a:lnTo>
                  <a:pt x="1287917" y="1624089"/>
                </a:lnTo>
                <a:lnTo>
                  <a:pt x="1285997" y="1624089"/>
                </a:lnTo>
                <a:lnTo>
                  <a:pt x="1153516" y="1384933"/>
                </a:lnTo>
                <a:lnTo>
                  <a:pt x="866669" y="1384933"/>
                </a:lnTo>
                <a:lnTo>
                  <a:pt x="999693" y="1625070"/>
                </a:lnTo>
                <a:lnTo>
                  <a:pt x="999693" y="1735385"/>
                </a:lnTo>
                <a:lnTo>
                  <a:pt x="998343" y="1735385"/>
                </a:lnTo>
                <a:lnTo>
                  <a:pt x="997377" y="1733642"/>
                </a:lnTo>
                <a:lnTo>
                  <a:pt x="997377" y="1622219"/>
                </a:lnTo>
                <a:lnTo>
                  <a:pt x="866667" y="1384933"/>
                </a:lnTo>
                <a:lnTo>
                  <a:pt x="866667" y="1499525"/>
                </a:lnTo>
                <a:lnTo>
                  <a:pt x="575319" y="1499525"/>
                </a:lnTo>
                <a:lnTo>
                  <a:pt x="575318" y="1499523"/>
                </a:lnTo>
                <a:lnTo>
                  <a:pt x="575318" y="1499525"/>
                </a:lnTo>
                <a:lnTo>
                  <a:pt x="575316" y="1499525"/>
                </a:lnTo>
                <a:lnTo>
                  <a:pt x="575318" y="1499528"/>
                </a:lnTo>
                <a:lnTo>
                  <a:pt x="575318" y="1610268"/>
                </a:lnTo>
                <a:lnTo>
                  <a:pt x="577083" y="1613472"/>
                </a:lnTo>
                <a:lnTo>
                  <a:pt x="285873" y="1613472"/>
                </a:lnTo>
                <a:lnTo>
                  <a:pt x="287575" y="1616543"/>
                </a:lnTo>
                <a:lnTo>
                  <a:pt x="287575" y="1726138"/>
                </a:lnTo>
                <a:lnTo>
                  <a:pt x="292669" y="1735385"/>
                </a:lnTo>
                <a:lnTo>
                  <a:pt x="291936" y="1735385"/>
                </a:lnTo>
                <a:lnTo>
                  <a:pt x="288585" y="1729337"/>
                </a:lnTo>
                <a:lnTo>
                  <a:pt x="1738" y="1729337"/>
                </a:lnTo>
                <a:lnTo>
                  <a:pt x="5089" y="1735385"/>
                </a:lnTo>
                <a:lnTo>
                  <a:pt x="0" y="1735385"/>
                </a:lnTo>
                <a:lnTo>
                  <a:pt x="0" y="1149129"/>
                </a:lnTo>
                <a:lnTo>
                  <a:pt x="0" y="1149128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7" name="平行四边形 46">
            <a:extLst>
              <a:ext uri="{FF2B5EF4-FFF2-40B4-BE49-F238E27FC236}">
                <a16:creationId xmlns:a16="http://schemas.microsoft.com/office/drawing/2014/main" id="{F9A314AB-BC60-4AB5-A45D-E03331D4DB6D}"/>
              </a:ext>
            </a:extLst>
          </p:cNvPr>
          <p:cNvSpPr/>
          <p:nvPr/>
        </p:nvSpPr>
        <p:spPr>
          <a:xfrm rot="16200000" flipH="1" flipV="1">
            <a:off x="3654961" y="4678158"/>
            <a:ext cx="2573558" cy="149666"/>
          </a:xfrm>
          <a:prstGeom prst="parallelogram">
            <a:avLst>
              <a:gd name="adj" fmla="val 183941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grpSp>
        <p:nvGrpSpPr>
          <p:cNvPr id="2" name="组合 48">
            <a:extLst>
              <a:ext uri="{FF2B5EF4-FFF2-40B4-BE49-F238E27FC236}">
                <a16:creationId xmlns:a16="http://schemas.microsoft.com/office/drawing/2014/main" id="{2E5297D0-72E9-4C3D-81BC-3BD22649025E}"/>
              </a:ext>
            </a:extLst>
          </p:cNvPr>
          <p:cNvGrpSpPr/>
          <p:nvPr/>
        </p:nvGrpSpPr>
        <p:grpSpPr>
          <a:xfrm>
            <a:off x="5019940" y="4764009"/>
            <a:ext cx="2732945" cy="1553664"/>
            <a:chOff x="4815705" y="4823399"/>
            <a:chExt cx="3044341" cy="1730678"/>
          </a:xfrm>
        </p:grpSpPr>
        <p:grpSp>
          <p:nvGrpSpPr>
            <p:cNvPr id="3" name="组合 49">
              <a:extLst>
                <a:ext uri="{FF2B5EF4-FFF2-40B4-BE49-F238E27FC236}">
                  <a16:creationId xmlns:a16="http://schemas.microsoft.com/office/drawing/2014/main" id="{0CD2803C-AE18-45DB-B1B5-C4B97C9DB1BD}"/>
                </a:ext>
              </a:extLst>
            </p:cNvPr>
            <p:cNvGrpSpPr/>
            <p:nvPr/>
          </p:nvGrpSpPr>
          <p:grpSpPr>
            <a:xfrm>
              <a:off x="4815714" y="5686428"/>
              <a:ext cx="523877" cy="442117"/>
              <a:chOff x="4815657" y="5686426"/>
              <a:chExt cx="523896" cy="442117"/>
            </a:xfrm>
          </p:grpSpPr>
          <p:sp>
            <p:nvSpPr>
              <p:cNvPr id="71" name="平行四边形 72">
                <a:extLst>
                  <a:ext uri="{FF2B5EF4-FFF2-40B4-BE49-F238E27FC236}">
                    <a16:creationId xmlns:a16="http://schemas.microsoft.com/office/drawing/2014/main" id="{17FE6DB8-65BF-49CC-9DD5-357CD337901F}"/>
                  </a:ext>
                </a:extLst>
              </p:cNvPr>
              <p:cNvSpPr/>
              <p:nvPr/>
            </p:nvSpPr>
            <p:spPr>
              <a:xfrm flipH="1">
                <a:off x="4815657" y="5828505"/>
                <a:ext cx="523872" cy="300038"/>
              </a:xfrm>
              <a:prstGeom prst="parallelogram">
                <a:avLst>
                  <a:gd name="adj" fmla="val 55395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66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平行四边形 73">
                <a:extLst>
                  <a:ext uri="{FF2B5EF4-FFF2-40B4-BE49-F238E27FC236}">
                    <a16:creationId xmlns:a16="http://schemas.microsoft.com/office/drawing/2014/main" id="{E997E766-A820-4622-8657-D0203BB37794}"/>
                  </a:ext>
                </a:extLst>
              </p:cNvPr>
              <p:cNvSpPr/>
              <p:nvPr/>
            </p:nvSpPr>
            <p:spPr>
              <a:xfrm rot="5400000">
                <a:off x="5034755" y="5823746"/>
                <a:ext cx="442117" cy="167478"/>
              </a:xfrm>
              <a:prstGeom prst="parallelogram">
                <a:avLst>
                  <a:gd name="adj" fmla="val 181535"/>
                </a:avLst>
              </a:pr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8" name="组合 50">
              <a:extLst>
                <a:ext uri="{FF2B5EF4-FFF2-40B4-BE49-F238E27FC236}">
                  <a16:creationId xmlns:a16="http://schemas.microsoft.com/office/drawing/2014/main" id="{4D967CED-A452-4BFD-BF35-878C470F3DA2}"/>
                </a:ext>
              </a:extLst>
            </p:cNvPr>
            <p:cNvGrpSpPr/>
            <p:nvPr/>
          </p:nvGrpSpPr>
          <p:grpSpPr>
            <a:xfrm>
              <a:off x="5169992" y="5541960"/>
              <a:ext cx="530756" cy="442117"/>
              <a:chOff x="4811176" y="5686427"/>
              <a:chExt cx="530752" cy="442117"/>
            </a:xfrm>
          </p:grpSpPr>
          <p:sp>
            <p:nvSpPr>
              <p:cNvPr id="69" name="平行四边形 70">
                <a:extLst>
                  <a:ext uri="{FF2B5EF4-FFF2-40B4-BE49-F238E27FC236}">
                    <a16:creationId xmlns:a16="http://schemas.microsoft.com/office/drawing/2014/main" id="{A07AEA93-A912-4A4F-847E-B79F7AB63326}"/>
                  </a:ext>
                </a:extLst>
              </p:cNvPr>
              <p:cNvSpPr/>
              <p:nvPr/>
            </p:nvSpPr>
            <p:spPr>
              <a:xfrm flipH="1">
                <a:off x="4811176" y="5828505"/>
                <a:ext cx="530752" cy="300038"/>
              </a:xfrm>
              <a:prstGeom prst="parallelogram">
                <a:avLst>
                  <a:gd name="adj" fmla="val 55395"/>
                </a:avLst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平行四边形 71">
                <a:extLst>
                  <a:ext uri="{FF2B5EF4-FFF2-40B4-BE49-F238E27FC236}">
                    <a16:creationId xmlns:a16="http://schemas.microsoft.com/office/drawing/2014/main" id="{319016E3-472E-435B-BA5E-F44BAFBE2D15}"/>
                  </a:ext>
                </a:extLst>
              </p:cNvPr>
              <p:cNvSpPr/>
              <p:nvPr/>
            </p:nvSpPr>
            <p:spPr>
              <a:xfrm rot="5400000">
                <a:off x="5034755" y="5823746"/>
                <a:ext cx="442117" cy="167479"/>
              </a:xfrm>
              <a:prstGeom prst="parallelogram">
                <a:avLst>
                  <a:gd name="adj" fmla="val 181535"/>
                </a:avLst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9" name="组合 51">
              <a:extLst>
                <a:ext uri="{FF2B5EF4-FFF2-40B4-BE49-F238E27FC236}">
                  <a16:creationId xmlns:a16="http://schemas.microsoft.com/office/drawing/2014/main" id="{EEB90E3C-AF14-48B8-AAA3-5E3C88DB4FBC}"/>
                </a:ext>
              </a:extLst>
            </p:cNvPr>
            <p:cNvGrpSpPr/>
            <p:nvPr/>
          </p:nvGrpSpPr>
          <p:grpSpPr>
            <a:xfrm>
              <a:off x="5530889" y="5399083"/>
              <a:ext cx="530755" cy="442919"/>
              <a:chOff x="4813300" y="5685625"/>
              <a:chExt cx="530751" cy="442919"/>
            </a:xfrm>
          </p:grpSpPr>
          <p:sp>
            <p:nvSpPr>
              <p:cNvPr id="67" name="平行四边形 68">
                <a:extLst>
                  <a:ext uri="{FF2B5EF4-FFF2-40B4-BE49-F238E27FC236}">
                    <a16:creationId xmlns:a16="http://schemas.microsoft.com/office/drawing/2014/main" id="{2B20AF84-873A-47E7-ACD9-48B9DE50841B}"/>
                  </a:ext>
                </a:extLst>
              </p:cNvPr>
              <p:cNvSpPr/>
              <p:nvPr/>
            </p:nvSpPr>
            <p:spPr>
              <a:xfrm flipH="1">
                <a:off x="4813300" y="5828505"/>
                <a:ext cx="530751" cy="300037"/>
              </a:xfrm>
              <a:prstGeom prst="parallelogram">
                <a:avLst>
                  <a:gd name="adj" fmla="val 55395"/>
                </a:avLst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平行四边形 69">
                <a:extLst>
                  <a:ext uri="{FF2B5EF4-FFF2-40B4-BE49-F238E27FC236}">
                    <a16:creationId xmlns:a16="http://schemas.microsoft.com/office/drawing/2014/main" id="{62CCA6E9-6254-4684-B220-F0DA3505F624}"/>
                  </a:ext>
                </a:extLst>
              </p:cNvPr>
              <p:cNvSpPr/>
              <p:nvPr/>
            </p:nvSpPr>
            <p:spPr>
              <a:xfrm rot="5400000">
                <a:off x="5036601" y="5825596"/>
                <a:ext cx="442919" cy="162978"/>
              </a:xfrm>
              <a:prstGeom prst="parallelogram">
                <a:avLst>
                  <a:gd name="adj" fmla="val 181535"/>
                </a:avLst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0" name="组合 52">
              <a:extLst>
                <a:ext uri="{FF2B5EF4-FFF2-40B4-BE49-F238E27FC236}">
                  <a16:creationId xmlns:a16="http://schemas.microsoft.com/office/drawing/2014/main" id="{42C6028E-E2E3-4A5E-88E1-19ABE4A0AD68}"/>
                </a:ext>
              </a:extLst>
            </p:cNvPr>
            <p:cNvGrpSpPr/>
            <p:nvPr/>
          </p:nvGrpSpPr>
          <p:grpSpPr>
            <a:xfrm>
              <a:off x="5894168" y="5253817"/>
              <a:ext cx="526256" cy="445305"/>
              <a:chOff x="4813276" y="5683238"/>
              <a:chExt cx="526276" cy="445305"/>
            </a:xfrm>
          </p:grpSpPr>
          <p:sp>
            <p:nvSpPr>
              <p:cNvPr id="65" name="平行四边形 66">
                <a:extLst>
                  <a:ext uri="{FF2B5EF4-FFF2-40B4-BE49-F238E27FC236}">
                    <a16:creationId xmlns:a16="http://schemas.microsoft.com/office/drawing/2014/main" id="{5F8D6DF4-E17E-4552-A72D-D35CA9849B98}"/>
                  </a:ext>
                </a:extLst>
              </p:cNvPr>
              <p:cNvSpPr/>
              <p:nvPr/>
            </p:nvSpPr>
            <p:spPr>
              <a:xfrm flipH="1">
                <a:off x="4813276" y="5828506"/>
                <a:ext cx="523872" cy="300037"/>
              </a:xfrm>
              <a:prstGeom prst="parallelogram">
                <a:avLst>
                  <a:gd name="adj" fmla="val 55395"/>
                </a:avLst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平行四边形 67">
                <a:extLst>
                  <a:ext uri="{FF2B5EF4-FFF2-40B4-BE49-F238E27FC236}">
                    <a16:creationId xmlns:a16="http://schemas.microsoft.com/office/drawing/2014/main" id="{B0C8EE59-0B18-4CDA-97BA-DAE8DC3A6564}"/>
                  </a:ext>
                </a:extLst>
              </p:cNvPr>
              <p:cNvSpPr/>
              <p:nvPr/>
            </p:nvSpPr>
            <p:spPr>
              <a:xfrm rot="5400000">
                <a:off x="5033160" y="5822152"/>
                <a:ext cx="445305" cy="167478"/>
              </a:xfrm>
              <a:prstGeom prst="parallelogram">
                <a:avLst>
                  <a:gd name="adj" fmla="val 181535"/>
                </a:avLst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" name="组合 53">
              <a:extLst>
                <a:ext uri="{FF2B5EF4-FFF2-40B4-BE49-F238E27FC236}">
                  <a16:creationId xmlns:a16="http://schemas.microsoft.com/office/drawing/2014/main" id="{AF9F5E9F-A35B-4503-97C2-3A6ED74D403B}"/>
                </a:ext>
              </a:extLst>
            </p:cNvPr>
            <p:cNvGrpSpPr/>
            <p:nvPr/>
          </p:nvGrpSpPr>
          <p:grpSpPr>
            <a:xfrm>
              <a:off x="6252948" y="5105393"/>
              <a:ext cx="526847" cy="448465"/>
              <a:chOff x="4815689" y="5680080"/>
              <a:chExt cx="526833" cy="448465"/>
            </a:xfrm>
          </p:grpSpPr>
          <p:sp>
            <p:nvSpPr>
              <p:cNvPr id="63" name="平行四边形 64">
                <a:extLst>
                  <a:ext uri="{FF2B5EF4-FFF2-40B4-BE49-F238E27FC236}">
                    <a16:creationId xmlns:a16="http://schemas.microsoft.com/office/drawing/2014/main" id="{EE4790D6-D562-41B5-AB1E-DDABE3698FD7}"/>
                  </a:ext>
                </a:extLst>
              </p:cNvPr>
              <p:cNvSpPr/>
              <p:nvPr/>
            </p:nvSpPr>
            <p:spPr>
              <a:xfrm flipH="1">
                <a:off x="4815689" y="5828505"/>
                <a:ext cx="523876" cy="300036"/>
              </a:xfrm>
              <a:prstGeom prst="parallelogram">
                <a:avLst>
                  <a:gd name="adj" fmla="val 55395"/>
                </a:avLst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平行四边形 65">
                <a:extLst>
                  <a:ext uri="{FF2B5EF4-FFF2-40B4-BE49-F238E27FC236}">
                    <a16:creationId xmlns:a16="http://schemas.microsoft.com/office/drawing/2014/main" id="{56550273-24D7-4841-A68F-7948061C93B4}"/>
                  </a:ext>
                </a:extLst>
              </p:cNvPr>
              <p:cNvSpPr/>
              <p:nvPr/>
            </p:nvSpPr>
            <p:spPr>
              <a:xfrm rot="5400000">
                <a:off x="5032464" y="5818487"/>
                <a:ext cx="448465" cy="171651"/>
              </a:xfrm>
              <a:prstGeom prst="parallelogram">
                <a:avLst>
                  <a:gd name="adj" fmla="val 174617"/>
                </a:avLst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2" name="组合 54">
              <a:extLst>
                <a:ext uri="{FF2B5EF4-FFF2-40B4-BE49-F238E27FC236}">
                  <a16:creationId xmlns:a16="http://schemas.microsoft.com/office/drawing/2014/main" id="{6C53B49B-B206-44E3-89EA-D17F0123DE20}"/>
                </a:ext>
              </a:extLst>
            </p:cNvPr>
            <p:cNvGrpSpPr/>
            <p:nvPr/>
          </p:nvGrpSpPr>
          <p:grpSpPr>
            <a:xfrm>
              <a:off x="6612787" y="4968869"/>
              <a:ext cx="526258" cy="442117"/>
              <a:chOff x="4815673" y="5686427"/>
              <a:chExt cx="526261" cy="442117"/>
            </a:xfrm>
          </p:grpSpPr>
          <p:sp>
            <p:nvSpPr>
              <p:cNvPr id="61" name="平行四边形 62">
                <a:extLst>
                  <a:ext uri="{FF2B5EF4-FFF2-40B4-BE49-F238E27FC236}">
                    <a16:creationId xmlns:a16="http://schemas.microsoft.com/office/drawing/2014/main" id="{5825A950-F58D-4334-88B1-38E9492C6513}"/>
                  </a:ext>
                </a:extLst>
              </p:cNvPr>
              <p:cNvSpPr/>
              <p:nvPr/>
            </p:nvSpPr>
            <p:spPr>
              <a:xfrm flipH="1">
                <a:off x="4815673" y="5826124"/>
                <a:ext cx="523873" cy="300038"/>
              </a:xfrm>
              <a:prstGeom prst="parallelogram">
                <a:avLst>
                  <a:gd name="adj" fmla="val 55395"/>
                </a:avLst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2" name="平行四边形 63">
                <a:extLst>
                  <a:ext uri="{FF2B5EF4-FFF2-40B4-BE49-F238E27FC236}">
                    <a16:creationId xmlns:a16="http://schemas.microsoft.com/office/drawing/2014/main" id="{F5DED6F3-13E0-4BD8-9F6D-FFD3AB9DF9E2}"/>
                  </a:ext>
                </a:extLst>
              </p:cNvPr>
              <p:cNvSpPr/>
              <p:nvPr/>
            </p:nvSpPr>
            <p:spPr>
              <a:xfrm rot="5400000">
                <a:off x="5037136" y="5823746"/>
                <a:ext cx="442117" cy="167479"/>
              </a:xfrm>
              <a:prstGeom prst="parallelogram">
                <a:avLst>
                  <a:gd name="adj" fmla="val 181535"/>
                </a:avLst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3" name="组合 55">
              <a:extLst>
                <a:ext uri="{FF2B5EF4-FFF2-40B4-BE49-F238E27FC236}">
                  <a16:creationId xmlns:a16="http://schemas.microsoft.com/office/drawing/2014/main" id="{E2396634-774A-40D8-9BB0-413DCE9B7036}"/>
                </a:ext>
              </a:extLst>
            </p:cNvPr>
            <p:cNvGrpSpPr/>
            <p:nvPr/>
          </p:nvGrpSpPr>
          <p:grpSpPr>
            <a:xfrm>
              <a:off x="6969968" y="4823399"/>
              <a:ext cx="529443" cy="445113"/>
              <a:chOff x="4810093" y="5683431"/>
              <a:chExt cx="529459" cy="445113"/>
            </a:xfrm>
          </p:grpSpPr>
          <p:sp>
            <p:nvSpPr>
              <p:cNvPr id="59" name="平行四边形 60">
                <a:extLst>
                  <a:ext uri="{FF2B5EF4-FFF2-40B4-BE49-F238E27FC236}">
                    <a16:creationId xmlns:a16="http://schemas.microsoft.com/office/drawing/2014/main" id="{0E9EF988-2144-45CB-90BA-8FC095EFBE50}"/>
                  </a:ext>
                </a:extLst>
              </p:cNvPr>
              <p:cNvSpPr/>
              <p:nvPr/>
            </p:nvSpPr>
            <p:spPr>
              <a:xfrm flipH="1">
                <a:off x="4810093" y="5828507"/>
                <a:ext cx="529438" cy="300037"/>
              </a:xfrm>
              <a:prstGeom prst="parallelogram">
                <a:avLst>
                  <a:gd name="adj" fmla="val 55395"/>
                </a:avLst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66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平行四边形 61">
                <a:extLst>
                  <a:ext uri="{FF2B5EF4-FFF2-40B4-BE49-F238E27FC236}">
                    <a16:creationId xmlns:a16="http://schemas.microsoft.com/office/drawing/2014/main" id="{9629FA02-CA44-4A88-9A65-81209F8829B5}"/>
                  </a:ext>
                </a:extLst>
              </p:cNvPr>
              <p:cNvSpPr/>
              <p:nvPr/>
            </p:nvSpPr>
            <p:spPr>
              <a:xfrm rot="5400000">
                <a:off x="5033256" y="5822248"/>
                <a:ext cx="445113" cy="167479"/>
              </a:xfrm>
              <a:prstGeom prst="parallelogram">
                <a:avLst>
                  <a:gd name="adj" fmla="val 181535"/>
                </a:avLst>
              </a:pr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6" name="平行四边形 56">
              <a:extLst>
                <a:ext uri="{FF2B5EF4-FFF2-40B4-BE49-F238E27FC236}">
                  <a16:creationId xmlns:a16="http://schemas.microsoft.com/office/drawing/2014/main" id="{941526A8-E787-4476-98C2-E8468F3C093D}"/>
                </a:ext>
              </a:extLst>
            </p:cNvPr>
            <p:cNvSpPr/>
            <p:nvPr/>
          </p:nvSpPr>
          <p:spPr>
            <a:xfrm flipH="1">
              <a:off x="7333267" y="4823399"/>
              <a:ext cx="523877" cy="300038"/>
            </a:xfrm>
            <a:prstGeom prst="parallelogram">
              <a:avLst>
                <a:gd name="adj" fmla="val 55395"/>
              </a:avLst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6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7" name="任意多边形 57">
              <a:extLst>
                <a:ext uri="{FF2B5EF4-FFF2-40B4-BE49-F238E27FC236}">
                  <a16:creationId xmlns:a16="http://schemas.microsoft.com/office/drawing/2014/main" id="{5D380A60-E7DD-4675-8DEA-7E33245DC9D9}"/>
                </a:ext>
              </a:extLst>
            </p:cNvPr>
            <p:cNvSpPr/>
            <p:nvPr/>
          </p:nvSpPr>
          <p:spPr>
            <a:xfrm flipH="1">
              <a:off x="4980024" y="5121277"/>
              <a:ext cx="2880022" cy="1432800"/>
            </a:xfrm>
            <a:custGeom>
              <a:avLst/>
              <a:gdLst>
                <a:gd name="connsiteX0" fmla="*/ 360000 w 2880000"/>
                <a:gd name="connsiteY0" fmla="*/ 0 h 1432800"/>
                <a:gd name="connsiteX1" fmla="*/ 0 w 2880000"/>
                <a:gd name="connsiteY1" fmla="*/ 0 h 1432800"/>
                <a:gd name="connsiteX2" fmla="*/ 0 w 2880000"/>
                <a:gd name="connsiteY2" fmla="*/ 1432800 h 1432800"/>
                <a:gd name="connsiteX3" fmla="*/ 2880000 w 2880000"/>
                <a:gd name="connsiteY3" fmla="*/ 1432800 h 1432800"/>
                <a:gd name="connsiteX4" fmla="*/ 2880000 w 2880000"/>
                <a:gd name="connsiteY4" fmla="*/ 1008801 h 1432800"/>
                <a:gd name="connsiteX5" fmla="*/ 2520000 w 2880000"/>
                <a:gd name="connsiteY5" fmla="*/ 1008801 h 1432800"/>
                <a:gd name="connsiteX6" fmla="*/ 2520000 w 2880000"/>
                <a:gd name="connsiteY6" fmla="*/ 864000 h 1432800"/>
                <a:gd name="connsiteX7" fmla="*/ 2160000 w 2880000"/>
                <a:gd name="connsiteY7" fmla="*/ 864000 h 1432800"/>
                <a:gd name="connsiteX8" fmla="*/ 2160000 w 2880000"/>
                <a:gd name="connsiteY8" fmla="*/ 720000 h 1432800"/>
                <a:gd name="connsiteX9" fmla="*/ 1800000 w 2880000"/>
                <a:gd name="connsiteY9" fmla="*/ 720000 h 1432800"/>
                <a:gd name="connsiteX10" fmla="*/ 1800000 w 2880000"/>
                <a:gd name="connsiteY10" fmla="*/ 576000 h 1432800"/>
                <a:gd name="connsiteX11" fmla="*/ 1440000 w 2880000"/>
                <a:gd name="connsiteY11" fmla="*/ 576000 h 1432800"/>
                <a:gd name="connsiteX12" fmla="*/ 1440000 w 2880000"/>
                <a:gd name="connsiteY12" fmla="*/ 432000 h 1432800"/>
                <a:gd name="connsiteX13" fmla="*/ 1080000 w 2880000"/>
                <a:gd name="connsiteY13" fmla="*/ 432000 h 1432800"/>
                <a:gd name="connsiteX14" fmla="*/ 1080000 w 2880000"/>
                <a:gd name="connsiteY14" fmla="*/ 288000 h 1432800"/>
                <a:gd name="connsiteX15" fmla="*/ 720000 w 2880000"/>
                <a:gd name="connsiteY15" fmla="*/ 288000 h 1432800"/>
                <a:gd name="connsiteX16" fmla="*/ 720000 w 2880000"/>
                <a:gd name="connsiteY16" fmla="*/ 144000 h 1432800"/>
                <a:gd name="connsiteX17" fmla="*/ 360000 w 2880000"/>
                <a:gd name="connsiteY17" fmla="*/ 144000 h 143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880000" h="1432800">
                  <a:moveTo>
                    <a:pt x="360000" y="0"/>
                  </a:moveTo>
                  <a:lnTo>
                    <a:pt x="0" y="0"/>
                  </a:lnTo>
                  <a:lnTo>
                    <a:pt x="0" y="1432800"/>
                  </a:lnTo>
                  <a:lnTo>
                    <a:pt x="2880000" y="1432800"/>
                  </a:lnTo>
                  <a:lnTo>
                    <a:pt x="2880000" y="1008801"/>
                  </a:lnTo>
                  <a:lnTo>
                    <a:pt x="2520000" y="1008801"/>
                  </a:lnTo>
                  <a:lnTo>
                    <a:pt x="2520000" y="864000"/>
                  </a:lnTo>
                  <a:lnTo>
                    <a:pt x="2160000" y="864000"/>
                  </a:lnTo>
                  <a:lnTo>
                    <a:pt x="2160000" y="720000"/>
                  </a:lnTo>
                  <a:lnTo>
                    <a:pt x="1800000" y="720000"/>
                  </a:lnTo>
                  <a:lnTo>
                    <a:pt x="1800000" y="576000"/>
                  </a:lnTo>
                  <a:lnTo>
                    <a:pt x="1440000" y="576000"/>
                  </a:lnTo>
                  <a:lnTo>
                    <a:pt x="1440000" y="432000"/>
                  </a:lnTo>
                  <a:lnTo>
                    <a:pt x="1080000" y="432000"/>
                  </a:lnTo>
                  <a:lnTo>
                    <a:pt x="1080000" y="288000"/>
                  </a:lnTo>
                  <a:lnTo>
                    <a:pt x="720000" y="288000"/>
                  </a:lnTo>
                  <a:lnTo>
                    <a:pt x="720000" y="144000"/>
                  </a:lnTo>
                  <a:lnTo>
                    <a:pt x="360000" y="14400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8" name="平行四边形 58">
              <a:extLst>
                <a:ext uri="{FF2B5EF4-FFF2-40B4-BE49-F238E27FC236}">
                  <a16:creationId xmlns:a16="http://schemas.microsoft.com/office/drawing/2014/main" id="{C01753D1-299D-4D2A-86EA-5D2F0800F90C}"/>
                </a:ext>
              </a:extLst>
            </p:cNvPr>
            <p:cNvSpPr/>
            <p:nvPr/>
          </p:nvSpPr>
          <p:spPr>
            <a:xfrm rot="16200000" flipH="1" flipV="1">
              <a:off x="4536280" y="6107932"/>
              <a:ext cx="725570" cy="166720"/>
            </a:xfrm>
            <a:prstGeom prst="parallelogram">
              <a:avLst>
                <a:gd name="adj" fmla="val 183941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73" name="任意多边形 74">
            <a:extLst>
              <a:ext uri="{FF2B5EF4-FFF2-40B4-BE49-F238E27FC236}">
                <a16:creationId xmlns:a16="http://schemas.microsoft.com/office/drawing/2014/main" id="{B3350619-ABE2-4AB4-882B-72B249840310}"/>
              </a:ext>
            </a:extLst>
          </p:cNvPr>
          <p:cNvSpPr/>
          <p:nvPr/>
        </p:nvSpPr>
        <p:spPr>
          <a:xfrm rot="5400000">
            <a:off x="5277065" y="5724389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4" name="任意多边形 75">
            <a:extLst>
              <a:ext uri="{FF2B5EF4-FFF2-40B4-BE49-F238E27FC236}">
                <a16:creationId xmlns:a16="http://schemas.microsoft.com/office/drawing/2014/main" id="{13EB5CAD-B992-4193-AADF-EEF1746BEF7A}"/>
              </a:ext>
            </a:extLst>
          </p:cNvPr>
          <p:cNvSpPr/>
          <p:nvPr/>
        </p:nvSpPr>
        <p:spPr>
          <a:xfrm rot="5400000">
            <a:off x="5602711" y="5594699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5" name="任意多边形 76">
            <a:extLst>
              <a:ext uri="{FF2B5EF4-FFF2-40B4-BE49-F238E27FC236}">
                <a16:creationId xmlns:a16="http://schemas.microsoft.com/office/drawing/2014/main" id="{1BDA7B11-9156-4ECD-81DD-2E1381322803}"/>
              </a:ext>
            </a:extLst>
          </p:cNvPr>
          <p:cNvSpPr/>
          <p:nvPr/>
        </p:nvSpPr>
        <p:spPr>
          <a:xfrm rot="5400000">
            <a:off x="5926693" y="5467154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6" name="任意多边形 77">
            <a:extLst>
              <a:ext uri="{FF2B5EF4-FFF2-40B4-BE49-F238E27FC236}">
                <a16:creationId xmlns:a16="http://schemas.microsoft.com/office/drawing/2014/main" id="{2E294E90-8A3C-40DE-8723-2E805EAF3E32}"/>
              </a:ext>
            </a:extLst>
          </p:cNvPr>
          <p:cNvSpPr/>
          <p:nvPr/>
        </p:nvSpPr>
        <p:spPr>
          <a:xfrm rot="5400000">
            <a:off x="6246748" y="5336747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7" name="任意多边形 78">
            <a:extLst>
              <a:ext uri="{FF2B5EF4-FFF2-40B4-BE49-F238E27FC236}">
                <a16:creationId xmlns:a16="http://schemas.microsoft.com/office/drawing/2014/main" id="{735FA756-B433-48AB-A50D-A21521589469}"/>
              </a:ext>
            </a:extLst>
          </p:cNvPr>
          <p:cNvSpPr/>
          <p:nvPr/>
        </p:nvSpPr>
        <p:spPr>
          <a:xfrm rot="5400000">
            <a:off x="6569188" y="5208481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8" name="任意多边形 79">
            <a:extLst>
              <a:ext uri="{FF2B5EF4-FFF2-40B4-BE49-F238E27FC236}">
                <a16:creationId xmlns:a16="http://schemas.microsoft.com/office/drawing/2014/main" id="{89AA6147-6D5A-4BD5-9EE3-734858BAE6B3}"/>
              </a:ext>
            </a:extLst>
          </p:cNvPr>
          <p:cNvSpPr/>
          <p:nvPr/>
        </p:nvSpPr>
        <p:spPr>
          <a:xfrm rot="5400000">
            <a:off x="6892222" y="5078085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79" name="任意多边形 80">
            <a:extLst>
              <a:ext uri="{FF2B5EF4-FFF2-40B4-BE49-F238E27FC236}">
                <a16:creationId xmlns:a16="http://schemas.microsoft.com/office/drawing/2014/main" id="{EB5FEFEE-75AD-4F65-BDFC-F27CB619EB18}"/>
              </a:ext>
            </a:extLst>
          </p:cNvPr>
          <p:cNvSpPr/>
          <p:nvPr/>
        </p:nvSpPr>
        <p:spPr>
          <a:xfrm rot="5400000">
            <a:off x="7217864" y="4952324"/>
            <a:ext cx="272201" cy="150350"/>
          </a:xfrm>
          <a:custGeom>
            <a:avLst/>
            <a:gdLst>
              <a:gd name="connsiteX0" fmla="*/ 0 w 305749"/>
              <a:gd name="connsiteY0" fmla="*/ 167479 h 167479"/>
              <a:gd name="connsiteX1" fmla="*/ 304033 w 305749"/>
              <a:gd name="connsiteY1" fmla="*/ 0 h 167479"/>
              <a:gd name="connsiteX2" fmla="*/ 305749 w 305749"/>
              <a:gd name="connsiteY2" fmla="*/ 0 h 167479"/>
              <a:gd name="connsiteX3" fmla="*/ 305749 w 305749"/>
              <a:gd name="connsiteY3" fmla="*/ 75120 h 167479"/>
              <a:gd name="connsiteX4" fmla="*/ 138084 w 305749"/>
              <a:gd name="connsiteY4" fmla="*/ 167479 h 16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49" h="167479">
                <a:moveTo>
                  <a:pt x="0" y="167479"/>
                </a:moveTo>
                <a:lnTo>
                  <a:pt x="304033" y="0"/>
                </a:lnTo>
                <a:lnTo>
                  <a:pt x="305749" y="0"/>
                </a:lnTo>
                <a:lnTo>
                  <a:pt x="305749" y="75120"/>
                </a:lnTo>
                <a:lnTo>
                  <a:pt x="138084" y="167479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80" name="AutoShape 34">
            <a:extLst>
              <a:ext uri="{FF2B5EF4-FFF2-40B4-BE49-F238E27FC236}">
                <a16:creationId xmlns:a16="http://schemas.microsoft.com/office/drawing/2014/main" id="{33A5EF3B-C8B6-4873-BA10-B4F04F05E06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35118" y="3411896"/>
            <a:ext cx="252325" cy="238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prstClr val="black"/>
              </a:solidFill>
            </a:endParaRPr>
          </a:p>
        </p:txBody>
      </p:sp>
      <p:grpSp>
        <p:nvGrpSpPr>
          <p:cNvPr id="87" name="Group 243">
            <a:extLst>
              <a:ext uri="{FF2B5EF4-FFF2-40B4-BE49-F238E27FC236}">
                <a16:creationId xmlns:a16="http://schemas.microsoft.com/office/drawing/2014/main" id="{5CA31123-2DA5-4851-A4B8-F36CEB110E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92317" y="1605924"/>
            <a:ext cx="1145679" cy="932739"/>
            <a:chOff x="5152" y="2874"/>
            <a:chExt cx="113" cy="92"/>
          </a:xfrm>
          <a:solidFill>
            <a:schemeClr val="bg1"/>
          </a:solidFill>
        </p:grpSpPr>
        <p:sp>
          <p:nvSpPr>
            <p:cNvPr id="94" name="Freeform 244">
              <a:extLst>
                <a:ext uri="{FF2B5EF4-FFF2-40B4-BE49-F238E27FC236}">
                  <a16:creationId xmlns:a16="http://schemas.microsoft.com/office/drawing/2014/main" id="{0262F136-1592-431B-A5AA-275F07B5ED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68" y="2877"/>
              <a:ext cx="95" cy="58"/>
            </a:xfrm>
            <a:custGeom>
              <a:avLst/>
              <a:gdLst>
                <a:gd name="T0" fmla="*/ 1 w 38"/>
                <a:gd name="T1" fmla="*/ 23 h 23"/>
                <a:gd name="T2" fmla="*/ 1 w 38"/>
                <a:gd name="T3" fmla="*/ 23 h 23"/>
                <a:gd name="T4" fmla="*/ 0 w 38"/>
                <a:gd name="T5" fmla="*/ 23 h 23"/>
                <a:gd name="T6" fmla="*/ 0 w 38"/>
                <a:gd name="T7" fmla="*/ 22 h 23"/>
                <a:gd name="T8" fmla="*/ 0 w 38"/>
                <a:gd name="T9" fmla="*/ 20 h 23"/>
                <a:gd name="T10" fmla="*/ 0 w 38"/>
                <a:gd name="T11" fmla="*/ 20 h 23"/>
                <a:gd name="T12" fmla="*/ 9 w 38"/>
                <a:gd name="T13" fmla="*/ 10 h 23"/>
                <a:gd name="T14" fmla="*/ 13 w 38"/>
                <a:gd name="T15" fmla="*/ 10 h 23"/>
                <a:gd name="T16" fmla="*/ 19 w 38"/>
                <a:gd name="T17" fmla="*/ 13 h 23"/>
                <a:gd name="T18" fmla="*/ 22 w 38"/>
                <a:gd name="T19" fmla="*/ 14 h 23"/>
                <a:gd name="T20" fmla="*/ 31 w 38"/>
                <a:gd name="T21" fmla="*/ 4 h 23"/>
                <a:gd name="T22" fmla="*/ 29 w 38"/>
                <a:gd name="T23" fmla="*/ 4 h 23"/>
                <a:gd name="T24" fmla="*/ 28 w 38"/>
                <a:gd name="T25" fmla="*/ 4 h 23"/>
                <a:gd name="T26" fmla="*/ 27 w 38"/>
                <a:gd name="T27" fmla="*/ 3 h 23"/>
                <a:gd name="T28" fmla="*/ 27 w 38"/>
                <a:gd name="T29" fmla="*/ 2 h 23"/>
                <a:gd name="T30" fmla="*/ 27 w 38"/>
                <a:gd name="T31" fmla="*/ 2 h 23"/>
                <a:gd name="T32" fmla="*/ 38 w 38"/>
                <a:gd name="T33" fmla="*/ 0 h 23"/>
                <a:gd name="T34" fmla="*/ 38 w 38"/>
                <a:gd name="T35" fmla="*/ 0 h 23"/>
                <a:gd name="T36" fmla="*/ 38 w 38"/>
                <a:gd name="T37" fmla="*/ 0 h 23"/>
                <a:gd name="T38" fmla="*/ 37 w 38"/>
                <a:gd name="T39" fmla="*/ 10 h 23"/>
                <a:gd name="T40" fmla="*/ 36 w 38"/>
                <a:gd name="T41" fmla="*/ 11 h 23"/>
                <a:gd name="T42" fmla="*/ 36 w 38"/>
                <a:gd name="T43" fmla="*/ 11 h 23"/>
                <a:gd name="T44" fmla="*/ 34 w 38"/>
                <a:gd name="T45" fmla="*/ 9 h 23"/>
                <a:gd name="T46" fmla="*/ 34 w 38"/>
                <a:gd name="T47" fmla="*/ 9 h 23"/>
                <a:gd name="T48" fmla="*/ 34 w 38"/>
                <a:gd name="T49" fmla="*/ 6 h 23"/>
                <a:gd name="T50" fmla="*/ 25 w 38"/>
                <a:gd name="T51" fmla="*/ 17 h 23"/>
                <a:gd name="T52" fmla="*/ 23 w 38"/>
                <a:gd name="T53" fmla="*/ 18 h 23"/>
                <a:gd name="T54" fmla="*/ 20 w 38"/>
                <a:gd name="T55" fmla="*/ 18 h 23"/>
                <a:gd name="T56" fmla="*/ 11 w 38"/>
                <a:gd name="T57" fmla="*/ 13 h 23"/>
                <a:gd name="T58" fmla="*/ 1 w 38"/>
                <a:gd name="T59" fmla="*/ 23 h 23"/>
                <a:gd name="T60" fmla="*/ 1 w 38"/>
                <a:gd name="T61" fmla="*/ 23 h 23"/>
                <a:gd name="T62" fmla="*/ 1 w 38"/>
                <a:gd name="T63" fmla="*/ 20 h 23"/>
                <a:gd name="T64" fmla="*/ 1 w 38"/>
                <a:gd name="T65" fmla="*/ 21 h 23"/>
                <a:gd name="T66" fmla="*/ 1 w 38"/>
                <a:gd name="T67" fmla="*/ 22 h 23"/>
                <a:gd name="T68" fmla="*/ 11 w 38"/>
                <a:gd name="T69" fmla="*/ 12 h 23"/>
                <a:gd name="T70" fmla="*/ 11 w 38"/>
                <a:gd name="T71" fmla="*/ 12 h 23"/>
                <a:gd name="T72" fmla="*/ 21 w 38"/>
                <a:gd name="T73" fmla="*/ 17 h 23"/>
                <a:gd name="T74" fmla="*/ 23 w 38"/>
                <a:gd name="T75" fmla="*/ 17 h 23"/>
                <a:gd name="T76" fmla="*/ 24 w 38"/>
                <a:gd name="T77" fmla="*/ 16 h 23"/>
                <a:gd name="T78" fmla="*/ 34 w 38"/>
                <a:gd name="T79" fmla="*/ 5 h 23"/>
                <a:gd name="T80" fmla="*/ 35 w 38"/>
                <a:gd name="T81" fmla="*/ 4 h 23"/>
                <a:gd name="T82" fmla="*/ 35 w 38"/>
                <a:gd name="T83" fmla="*/ 5 h 23"/>
                <a:gd name="T84" fmla="*/ 35 w 38"/>
                <a:gd name="T85" fmla="*/ 9 h 23"/>
                <a:gd name="T86" fmla="*/ 36 w 38"/>
                <a:gd name="T87" fmla="*/ 9 h 23"/>
                <a:gd name="T88" fmla="*/ 37 w 38"/>
                <a:gd name="T89" fmla="*/ 1 h 23"/>
                <a:gd name="T90" fmla="*/ 28 w 38"/>
                <a:gd name="T91" fmla="*/ 3 h 23"/>
                <a:gd name="T92" fmla="*/ 29 w 38"/>
                <a:gd name="T93" fmla="*/ 3 h 23"/>
                <a:gd name="T94" fmla="*/ 33 w 38"/>
                <a:gd name="T95" fmla="*/ 3 h 23"/>
                <a:gd name="T96" fmla="*/ 33 w 38"/>
                <a:gd name="T97" fmla="*/ 4 h 23"/>
                <a:gd name="T98" fmla="*/ 33 w 38"/>
                <a:gd name="T99" fmla="*/ 4 h 23"/>
                <a:gd name="T100" fmla="*/ 23 w 38"/>
                <a:gd name="T101" fmla="*/ 15 h 23"/>
                <a:gd name="T102" fmla="*/ 22 w 38"/>
                <a:gd name="T103" fmla="*/ 16 h 23"/>
                <a:gd name="T104" fmla="*/ 18 w 38"/>
                <a:gd name="T105" fmla="*/ 14 h 23"/>
                <a:gd name="T106" fmla="*/ 12 w 38"/>
                <a:gd name="T107" fmla="*/ 10 h 23"/>
                <a:gd name="T108" fmla="*/ 10 w 38"/>
                <a:gd name="T109" fmla="*/ 11 h 23"/>
                <a:gd name="T110" fmla="*/ 1 w 38"/>
                <a:gd name="T111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8" h="23">
                  <a:moveTo>
                    <a:pt x="1" y="2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1"/>
                    <a:pt x="0" y="21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10" y="9"/>
                    <a:pt x="12" y="9"/>
                    <a:pt x="13" y="10"/>
                  </a:cubicBezTo>
                  <a:cubicBezTo>
                    <a:pt x="14" y="11"/>
                    <a:pt x="17" y="12"/>
                    <a:pt x="19" y="13"/>
                  </a:cubicBezTo>
                  <a:cubicBezTo>
                    <a:pt x="20" y="13"/>
                    <a:pt x="22" y="14"/>
                    <a:pt x="22" y="14"/>
                  </a:cubicBezTo>
                  <a:cubicBezTo>
                    <a:pt x="25" y="11"/>
                    <a:pt x="30" y="6"/>
                    <a:pt x="31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4"/>
                    <a:pt x="28" y="4"/>
                    <a:pt x="28" y="4"/>
                  </a:cubicBezTo>
                  <a:cubicBezTo>
                    <a:pt x="28" y="4"/>
                    <a:pt x="27" y="3"/>
                    <a:pt x="27" y="3"/>
                  </a:cubicBezTo>
                  <a:cubicBezTo>
                    <a:pt x="27" y="3"/>
                    <a:pt x="26" y="2"/>
                    <a:pt x="27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31" y="1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1"/>
                    <a:pt x="37" y="8"/>
                    <a:pt x="37" y="10"/>
                  </a:cubicBezTo>
                  <a:cubicBezTo>
                    <a:pt x="37" y="10"/>
                    <a:pt x="36" y="10"/>
                    <a:pt x="36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35" y="10"/>
                    <a:pt x="34" y="9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2" y="9"/>
                    <a:pt x="28" y="14"/>
                    <a:pt x="25" y="17"/>
                  </a:cubicBezTo>
                  <a:cubicBezTo>
                    <a:pt x="24" y="18"/>
                    <a:pt x="24" y="18"/>
                    <a:pt x="23" y="18"/>
                  </a:cubicBezTo>
                  <a:cubicBezTo>
                    <a:pt x="22" y="19"/>
                    <a:pt x="21" y="18"/>
                    <a:pt x="20" y="18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3"/>
                    <a:pt x="1" y="23"/>
                    <a:pt x="1" y="23"/>
                  </a:cubicBezTo>
                  <a:close/>
                  <a:moveTo>
                    <a:pt x="1" y="20"/>
                  </a:moveTo>
                  <a:cubicBezTo>
                    <a:pt x="1" y="21"/>
                    <a:pt x="1" y="21"/>
                    <a:pt x="1" y="21"/>
                  </a:cubicBezTo>
                  <a:cubicBezTo>
                    <a:pt x="1" y="21"/>
                    <a:pt x="1" y="22"/>
                    <a:pt x="1" y="2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2" y="17"/>
                    <a:pt x="22" y="18"/>
                    <a:pt x="23" y="17"/>
                  </a:cubicBezTo>
                  <a:cubicBezTo>
                    <a:pt x="23" y="17"/>
                    <a:pt x="24" y="17"/>
                    <a:pt x="24" y="16"/>
                  </a:cubicBezTo>
                  <a:cubicBezTo>
                    <a:pt x="28" y="12"/>
                    <a:pt x="34" y="5"/>
                    <a:pt x="34" y="5"/>
                  </a:cubicBezTo>
                  <a:cubicBezTo>
                    <a:pt x="34" y="4"/>
                    <a:pt x="35" y="4"/>
                    <a:pt x="35" y="4"/>
                  </a:cubicBezTo>
                  <a:cubicBezTo>
                    <a:pt x="35" y="4"/>
                    <a:pt x="35" y="5"/>
                    <a:pt x="35" y="5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9"/>
                    <a:pt x="35" y="9"/>
                    <a:pt x="36" y="9"/>
                  </a:cubicBezTo>
                  <a:cubicBezTo>
                    <a:pt x="36" y="7"/>
                    <a:pt x="37" y="3"/>
                    <a:pt x="37" y="1"/>
                  </a:cubicBezTo>
                  <a:cubicBezTo>
                    <a:pt x="35" y="1"/>
                    <a:pt x="31" y="2"/>
                    <a:pt x="28" y="3"/>
                  </a:cubicBezTo>
                  <a:cubicBezTo>
                    <a:pt x="28" y="3"/>
                    <a:pt x="29" y="3"/>
                    <a:pt x="29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3" y="3"/>
                    <a:pt x="33" y="3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27" y="11"/>
                    <a:pt x="23" y="15"/>
                  </a:cubicBezTo>
                  <a:cubicBezTo>
                    <a:pt x="23" y="16"/>
                    <a:pt x="23" y="16"/>
                    <a:pt x="22" y="16"/>
                  </a:cubicBezTo>
                  <a:cubicBezTo>
                    <a:pt x="22" y="15"/>
                    <a:pt x="20" y="14"/>
                    <a:pt x="18" y="14"/>
                  </a:cubicBezTo>
                  <a:cubicBezTo>
                    <a:pt x="16" y="13"/>
                    <a:pt x="14" y="11"/>
                    <a:pt x="12" y="10"/>
                  </a:cubicBezTo>
                  <a:cubicBezTo>
                    <a:pt x="12" y="10"/>
                    <a:pt x="10" y="10"/>
                    <a:pt x="10" y="11"/>
                  </a:cubicBezTo>
                  <a:lnTo>
                    <a:pt x="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5" name="Freeform 245">
              <a:extLst>
                <a:ext uri="{FF2B5EF4-FFF2-40B4-BE49-F238E27FC236}">
                  <a16:creationId xmlns:a16="http://schemas.microsoft.com/office/drawing/2014/main" id="{8E181259-7A85-4369-84D1-6731801414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73" y="2925"/>
              <a:ext cx="15" cy="28"/>
            </a:xfrm>
            <a:custGeom>
              <a:avLst/>
              <a:gdLst>
                <a:gd name="T0" fmla="*/ 6 w 6"/>
                <a:gd name="T1" fmla="*/ 11 h 11"/>
                <a:gd name="T2" fmla="*/ 1 w 6"/>
                <a:gd name="T3" fmla="*/ 11 h 11"/>
                <a:gd name="T4" fmla="*/ 0 w 6"/>
                <a:gd name="T5" fmla="*/ 11 h 11"/>
                <a:gd name="T6" fmla="*/ 0 w 6"/>
                <a:gd name="T7" fmla="*/ 8 h 11"/>
                <a:gd name="T8" fmla="*/ 0 w 6"/>
                <a:gd name="T9" fmla="*/ 6 h 11"/>
                <a:gd name="T10" fmla="*/ 0 w 6"/>
                <a:gd name="T11" fmla="*/ 5 h 11"/>
                <a:gd name="T12" fmla="*/ 4 w 6"/>
                <a:gd name="T13" fmla="*/ 2 h 11"/>
                <a:gd name="T14" fmla="*/ 5 w 6"/>
                <a:gd name="T15" fmla="*/ 1 h 11"/>
                <a:gd name="T16" fmla="*/ 6 w 6"/>
                <a:gd name="T17" fmla="*/ 0 h 11"/>
                <a:gd name="T18" fmla="*/ 6 w 6"/>
                <a:gd name="T19" fmla="*/ 1 h 11"/>
                <a:gd name="T20" fmla="*/ 6 w 6"/>
                <a:gd name="T21" fmla="*/ 11 h 11"/>
                <a:gd name="T22" fmla="*/ 6 w 6"/>
                <a:gd name="T23" fmla="*/ 11 h 11"/>
                <a:gd name="T24" fmla="*/ 1 w 6"/>
                <a:gd name="T25" fmla="*/ 10 h 11"/>
                <a:gd name="T26" fmla="*/ 5 w 6"/>
                <a:gd name="T27" fmla="*/ 10 h 11"/>
                <a:gd name="T28" fmla="*/ 5 w 6"/>
                <a:gd name="T29" fmla="*/ 2 h 11"/>
                <a:gd name="T30" fmla="*/ 5 w 6"/>
                <a:gd name="T31" fmla="*/ 2 h 11"/>
                <a:gd name="T32" fmla="*/ 1 w 6"/>
                <a:gd name="T33" fmla="*/ 6 h 11"/>
                <a:gd name="T34" fmla="*/ 1 w 6"/>
                <a:gd name="T35" fmla="*/ 8 h 11"/>
                <a:gd name="T36" fmla="*/ 1 w 6"/>
                <a:gd name="T37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" h="11">
                  <a:moveTo>
                    <a:pt x="6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cubicBezTo>
                    <a:pt x="0" y="8"/>
                    <a:pt x="0" y="7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2" y="4"/>
                    <a:pt x="3" y="3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6" y="0"/>
                    <a:pt x="6" y="0"/>
                  </a:cubicBezTo>
                  <a:cubicBezTo>
                    <a:pt x="6" y="0"/>
                    <a:pt x="6" y="1"/>
                    <a:pt x="6" y="1"/>
                  </a:cubicBezTo>
                  <a:cubicBezTo>
                    <a:pt x="6" y="5"/>
                    <a:pt x="6" y="8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lose/>
                  <a:moveTo>
                    <a:pt x="1" y="1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8"/>
                    <a:pt x="5" y="5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4"/>
                    <a:pt x="2" y="5"/>
                    <a:pt x="1" y="6"/>
                  </a:cubicBezTo>
                  <a:cubicBezTo>
                    <a:pt x="1" y="7"/>
                    <a:pt x="1" y="8"/>
                    <a:pt x="1" y="8"/>
                  </a:cubicBezTo>
                  <a:cubicBezTo>
                    <a:pt x="1" y="9"/>
                    <a:pt x="1" y="10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6" name="Freeform 246">
              <a:extLst>
                <a:ext uri="{FF2B5EF4-FFF2-40B4-BE49-F238E27FC236}">
                  <a16:creationId xmlns:a16="http://schemas.microsoft.com/office/drawing/2014/main" id="{DB72535B-31C2-4DD6-A848-954AC89A4A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93" y="2918"/>
              <a:ext cx="15" cy="35"/>
            </a:xfrm>
            <a:custGeom>
              <a:avLst/>
              <a:gdLst>
                <a:gd name="T0" fmla="*/ 6 w 6"/>
                <a:gd name="T1" fmla="*/ 14 h 14"/>
                <a:gd name="T2" fmla="*/ 1 w 6"/>
                <a:gd name="T3" fmla="*/ 14 h 14"/>
                <a:gd name="T4" fmla="*/ 0 w 6"/>
                <a:gd name="T5" fmla="*/ 14 h 14"/>
                <a:gd name="T6" fmla="*/ 0 w 6"/>
                <a:gd name="T7" fmla="*/ 8 h 14"/>
                <a:gd name="T8" fmla="*/ 0 w 6"/>
                <a:gd name="T9" fmla="*/ 2 h 14"/>
                <a:gd name="T10" fmla="*/ 0 w 6"/>
                <a:gd name="T11" fmla="*/ 2 h 14"/>
                <a:gd name="T12" fmla="*/ 0 w 6"/>
                <a:gd name="T13" fmla="*/ 2 h 14"/>
                <a:gd name="T14" fmla="*/ 2 w 6"/>
                <a:gd name="T15" fmla="*/ 0 h 14"/>
                <a:gd name="T16" fmla="*/ 2 w 6"/>
                <a:gd name="T17" fmla="*/ 0 h 14"/>
                <a:gd name="T18" fmla="*/ 5 w 6"/>
                <a:gd name="T19" fmla="*/ 2 h 14"/>
                <a:gd name="T20" fmla="*/ 6 w 6"/>
                <a:gd name="T21" fmla="*/ 3 h 14"/>
                <a:gd name="T22" fmla="*/ 6 w 6"/>
                <a:gd name="T23" fmla="*/ 4 h 14"/>
                <a:gd name="T24" fmla="*/ 6 w 6"/>
                <a:gd name="T25" fmla="*/ 14 h 14"/>
                <a:gd name="T26" fmla="*/ 6 w 6"/>
                <a:gd name="T27" fmla="*/ 14 h 14"/>
                <a:gd name="T28" fmla="*/ 1 w 6"/>
                <a:gd name="T29" fmla="*/ 13 h 14"/>
                <a:gd name="T30" fmla="*/ 5 w 6"/>
                <a:gd name="T31" fmla="*/ 13 h 14"/>
                <a:gd name="T32" fmla="*/ 5 w 6"/>
                <a:gd name="T33" fmla="*/ 4 h 14"/>
                <a:gd name="T34" fmla="*/ 4 w 6"/>
                <a:gd name="T35" fmla="*/ 3 h 14"/>
                <a:gd name="T36" fmla="*/ 2 w 6"/>
                <a:gd name="T37" fmla="*/ 1 h 14"/>
                <a:gd name="T38" fmla="*/ 1 w 6"/>
                <a:gd name="T39" fmla="*/ 2 h 14"/>
                <a:gd name="T40" fmla="*/ 1 w 6"/>
                <a:gd name="T41" fmla="*/ 3 h 14"/>
                <a:gd name="T42" fmla="*/ 1 w 6"/>
                <a:gd name="T43" fmla="*/ 8 h 14"/>
                <a:gd name="T44" fmla="*/ 1 w 6"/>
                <a:gd name="T45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" h="14">
                  <a:moveTo>
                    <a:pt x="6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0" y="14"/>
                    <a:pt x="0" y="14"/>
                  </a:cubicBezTo>
                  <a:cubicBezTo>
                    <a:pt x="0" y="12"/>
                    <a:pt x="0" y="10"/>
                    <a:pt x="0" y="8"/>
                  </a:cubicBezTo>
                  <a:cubicBezTo>
                    <a:pt x="0" y="7"/>
                    <a:pt x="0" y="5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1"/>
                    <a:pt x="4" y="1"/>
                    <a:pt x="5" y="2"/>
                  </a:cubicBezTo>
                  <a:cubicBezTo>
                    <a:pt x="5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7"/>
                    <a:pt x="6" y="11"/>
                    <a:pt x="6" y="14"/>
                  </a:cubicBezTo>
                  <a:cubicBezTo>
                    <a:pt x="6" y="14"/>
                    <a:pt x="6" y="14"/>
                    <a:pt x="6" y="14"/>
                  </a:cubicBezTo>
                  <a:close/>
                  <a:moveTo>
                    <a:pt x="1" y="13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5" y="11"/>
                    <a:pt x="5" y="7"/>
                    <a:pt x="5" y="4"/>
                  </a:cubicBezTo>
                  <a:cubicBezTo>
                    <a:pt x="5" y="3"/>
                    <a:pt x="4" y="3"/>
                    <a:pt x="4" y="3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1"/>
                    <a:pt x="1" y="2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1" y="5"/>
                    <a:pt x="1" y="7"/>
                    <a:pt x="1" y="8"/>
                  </a:cubicBezTo>
                  <a:cubicBezTo>
                    <a:pt x="1" y="10"/>
                    <a:pt x="1" y="11"/>
                    <a:pt x="1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7" name="Freeform 247">
              <a:extLst>
                <a:ext uri="{FF2B5EF4-FFF2-40B4-BE49-F238E27FC236}">
                  <a16:creationId xmlns:a16="http://schemas.microsoft.com/office/drawing/2014/main" id="{C645F27F-18A7-4CA8-8516-18887A88D4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3" y="2928"/>
              <a:ext cx="17" cy="25"/>
            </a:xfrm>
            <a:custGeom>
              <a:avLst/>
              <a:gdLst>
                <a:gd name="T0" fmla="*/ 6 w 7"/>
                <a:gd name="T1" fmla="*/ 10 h 10"/>
                <a:gd name="T2" fmla="*/ 1 w 7"/>
                <a:gd name="T3" fmla="*/ 10 h 10"/>
                <a:gd name="T4" fmla="*/ 1 w 7"/>
                <a:gd name="T5" fmla="*/ 10 h 10"/>
                <a:gd name="T6" fmla="*/ 0 w 7"/>
                <a:gd name="T7" fmla="*/ 1 h 10"/>
                <a:gd name="T8" fmla="*/ 1 w 7"/>
                <a:gd name="T9" fmla="*/ 0 h 10"/>
                <a:gd name="T10" fmla="*/ 1 w 7"/>
                <a:gd name="T11" fmla="*/ 0 h 10"/>
                <a:gd name="T12" fmla="*/ 2 w 7"/>
                <a:gd name="T13" fmla="*/ 1 h 10"/>
                <a:gd name="T14" fmla="*/ 4 w 7"/>
                <a:gd name="T15" fmla="*/ 1 h 10"/>
                <a:gd name="T16" fmla="*/ 5 w 7"/>
                <a:gd name="T17" fmla="*/ 1 h 10"/>
                <a:gd name="T18" fmla="*/ 6 w 7"/>
                <a:gd name="T19" fmla="*/ 0 h 10"/>
                <a:gd name="T20" fmla="*/ 6 w 7"/>
                <a:gd name="T21" fmla="*/ 0 h 10"/>
                <a:gd name="T22" fmla="*/ 7 w 7"/>
                <a:gd name="T23" fmla="*/ 1 h 10"/>
                <a:gd name="T24" fmla="*/ 7 w 7"/>
                <a:gd name="T25" fmla="*/ 10 h 10"/>
                <a:gd name="T26" fmla="*/ 6 w 7"/>
                <a:gd name="T27" fmla="*/ 10 h 10"/>
                <a:gd name="T28" fmla="*/ 2 w 7"/>
                <a:gd name="T29" fmla="*/ 9 h 10"/>
                <a:gd name="T30" fmla="*/ 6 w 7"/>
                <a:gd name="T31" fmla="*/ 9 h 10"/>
                <a:gd name="T32" fmla="*/ 6 w 7"/>
                <a:gd name="T33" fmla="*/ 2 h 10"/>
                <a:gd name="T34" fmla="*/ 4 w 7"/>
                <a:gd name="T35" fmla="*/ 2 h 10"/>
                <a:gd name="T36" fmla="*/ 2 w 7"/>
                <a:gd name="T37" fmla="*/ 1 h 10"/>
                <a:gd name="T38" fmla="*/ 1 w 7"/>
                <a:gd name="T39" fmla="*/ 1 h 10"/>
                <a:gd name="T40" fmla="*/ 2 w 7"/>
                <a:gd name="T4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" h="10">
                  <a:moveTo>
                    <a:pt x="6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1"/>
                  </a:cubicBezTo>
                  <a:cubicBezTo>
                    <a:pt x="3" y="1"/>
                    <a:pt x="4" y="1"/>
                    <a:pt x="4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7" y="0"/>
                    <a:pt x="7" y="1"/>
                  </a:cubicBezTo>
                  <a:cubicBezTo>
                    <a:pt x="7" y="4"/>
                    <a:pt x="7" y="7"/>
                    <a:pt x="7" y="10"/>
                  </a:cubicBezTo>
                  <a:cubicBezTo>
                    <a:pt x="7" y="10"/>
                    <a:pt x="6" y="10"/>
                    <a:pt x="6" y="10"/>
                  </a:cubicBezTo>
                  <a:close/>
                  <a:moveTo>
                    <a:pt x="2" y="9"/>
                  </a:moveTo>
                  <a:cubicBezTo>
                    <a:pt x="6" y="9"/>
                    <a:pt x="6" y="9"/>
                    <a:pt x="6" y="9"/>
                  </a:cubicBezTo>
                  <a:cubicBezTo>
                    <a:pt x="6" y="7"/>
                    <a:pt x="6" y="5"/>
                    <a:pt x="6" y="2"/>
                  </a:cubicBezTo>
                  <a:cubicBezTo>
                    <a:pt x="5" y="2"/>
                    <a:pt x="5" y="2"/>
                    <a:pt x="4" y="2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1"/>
                    <a:pt x="2" y="1"/>
                    <a:pt x="1" y="1"/>
                  </a:cubicBezTo>
                  <a:lnTo>
                    <a:pt x="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8" name="Freeform 248">
              <a:extLst>
                <a:ext uri="{FF2B5EF4-FFF2-40B4-BE49-F238E27FC236}">
                  <a16:creationId xmlns:a16="http://schemas.microsoft.com/office/drawing/2014/main" id="{B808693B-58E4-41C3-8C51-8A92983132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35" y="2910"/>
              <a:ext cx="15" cy="43"/>
            </a:xfrm>
            <a:custGeom>
              <a:avLst/>
              <a:gdLst>
                <a:gd name="T0" fmla="*/ 5 w 6"/>
                <a:gd name="T1" fmla="*/ 17 h 17"/>
                <a:gd name="T2" fmla="*/ 0 w 6"/>
                <a:gd name="T3" fmla="*/ 17 h 17"/>
                <a:gd name="T4" fmla="*/ 0 w 6"/>
                <a:gd name="T5" fmla="*/ 17 h 17"/>
                <a:gd name="T6" fmla="*/ 0 w 6"/>
                <a:gd name="T7" fmla="*/ 11 h 17"/>
                <a:gd name="T8" fmla="*/ 0 w 6"/>
                <a:gd name="T9" fmla="*/ 6 h 17"/>
                <a:gd name="T10" fmla="*/ 0 w 6"/>
                <a:gd name="T11" fmla="*/ 5 h 17"/>
                <a:gd name="T12" fmla="*/ 1 w 6"/>
                <a:gd name="T13" fmla="*/ 4 h 17"/>
                <a:gd name="T14" fmla="*/ 5 w 6"/>
                <a:gd name="T15" fmla="*/ 0 h 17"/>
                <a:gd name="T16" fmla="*/ 5 w 6"/>
                <a:gd name="T17" fmla="*/ 0 h 17"/>
                <a:gd name="T18" fmla="*/ 6 w 6"/>
                <a:gd name="T19" fmla="*/ 0 h 17"/>
                <a:gd name="T20" fmla="*/ 6 w 6"/>
                <a:gd name="T21" fmla="*/ 17 h 17"/>
                <a:gd name="T22" fmla="*/ 5 w 6"/>
                <a:gd name="T23" fmla="*/ 17 h 17"/>
                <a:gd name="T24" fmla="*/ 1 w 6"/>
                <a:gd name="T25" fmla="*/ 16 h 17"/>
                <a:gd name="T26" fmla="*/ 5 w 6"/>
                <a:gd name="T27" fmla="*/ 16 h 17"/>
                <a:gd name="T28" fmla="*/ 5 w 6"/>
                <a:gd name="T29" fmla="*/ 2 h 17"/>
                <a:gd name="T30" fmla="*/ 2 w 6"/>
                <a:gd name="T31" fmla="*/ 4 h 17"/>
                <a:gd name="T32" fmla="*/ 1 w 6"/>
                <a:gd name="T33" fmla="*/ 6 h 17"/>
                <a:gd name="T34" fmla="*/ 1 w 6"/>
                <a:gd name="T35" fmla="*/ 11 h 17"/>
                <a:gd name="T36" fmla="*/ 1 w 6"/>
                <a:gd name="T37" fmla="*/ 1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" h="17">
                  <a:moveTo>
                    <a:pt x="5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5"/>
                    <a:pt x="0" y="13"/>
                    <a:pt x="0" y="11"/>
                  </a:cubicBezTo>
                  <a:cubicBezTo>
                    <a:pt x="0" y="10"/>
                    <a:pt x="0" y="8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cubicBezTo>
                    <a:pt x="0" y="5"/>
                    <a:pt x="0" y="5"/>
                    <a:pt x="1" y="4"/>
                  </a:cubicBezTo>
                  <a:cubicBezTo>
                    <a:pt x="3" y="2"/>
                    <a:pt x="4" y="1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6"/>
                    <a:pt x="6" y="12"/>
                    <a:pt x="6" y="17"/>
                  </a:cubicBezTo>
                  <a:cubicBezTo>
                    <a:pt x="6" y="17"/>
                    <a:pt x="6" y="17"/>
                    <a:pt x="5" y="17"/>
                  </a:cubicBezTo>
                  <a:close/>
                  <a:moveTo>
                    <a:pt x="1" y="16"/>
                  </a:moveTo>
                  <a:cubicBezTo>
                    <a:pt x="5" y="16"/>
                    <a:pt x="5" y="16"/>
                    <a:pt x="5" y="16"/>
                  </a:cubicBezTo>
                  <a:cubicBezTo>
                    <a:pt x="5" y="12"/>
                    <a:pt x="5" y="7"/>
                    <a:pt x="5" y="2"/>
                  </a:cubicBezTo>
                  <a:cubicBezTo>
                    <a:pt x="4" y="2"/>
                    <a:pt x="3" y="3"/>
                    <a:pt x="2" y="4"/>
                  </a:cubicBezTo>
                  <a:cubicBezTo>
                    <a:pt x="1" y="5"/>
                    <a:pt x="1" y="6"/>
                    <a:pt x="1" y="6"/>
                  </a:cubicBezTo>
                  <a:cubicBezTo>
                    <a:pt x="1" y="8"/>
                    <a:pt x="1" y="10"/>
                    <a:pt x="1" y="11"/>
                  </a:cubicBezTo>
                  <a:cubicBezTo>
                    <a:pt x="1" y="13"/>
                    <a:pt x="1" y="15"/>
                    <a:pt x="1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9" name="Freeform 249">
              <a:extLst>
                <a:ext uri="{FF2B5EF4-FFF2-40B4-BE49-F238E27FC236}">
                  <a16:creationId xmlns:a16="http://schemas.microsoft.com/office/drawing/2014/main" id="{138A4BDF-9A52-4B27-880B-47337FF7F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28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1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1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0" name="Freeform 250">
              <a:extLst>
                <a:ext uri="{FF2B5EF4-FFF2-40B4-BE49-F238E27FC236}">
                  <a16:creationId xmlns:a16="http://schemas.microsoft.com/office/drawing/2014/main" id="{0AF9B7B1-8ABC-4DAC-B013-18ADD6AB9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41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1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1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1" name="Freeform 251">
              <a:extLst>
                <a:ext uri="{FF2B5EF4-FFF2-40B4-BE49-F238E27FC236}">
                  <a16:creationId xmlns:a16="http://schemas.microsoft.com/office/drawing/2014/main" id="{13151CD3-AD50-4379-AE02-7DFC62E034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05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1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1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" name="Freeform 252">
              <a:extLst>
                <a:ext uri="{FF2B5EF4-FFF2-40B4-BE49-F238E27FC236}">
                  <a16:creationId xmlns:a16="http://schemas.microsoft.com/office/drawing/2014/main" id="{F5B2D7C4-BD8E-4439-871B-E0DBAEFEF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895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0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0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3" name="Freeform 253">
              <a:extLst>
                <a:ext uri="{FF2B5EF4-FFF2-40B4-BE49-F238E27FC236}">
                  <a16:creationId xmlns:a16="http://schemas.microsoft.com/office/drawing/2014/main" id="{03B2D8E2-6DC0-4351-81CC-B21739A5F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18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0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0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4" name="Freeform 254">
              <a:extLst>
                <a:ext uri="{FF2B5EF4-FFF2-40B4-BE49-F238E27FC236}">
                  <a16:creationId xmlns:a16="http://schemas.microsoft.com/office/drawing/2014/main" id="{6D5E38EB-982F-41FD-8012-7FB73874F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3" y="2943"/>
              <a:ext cx="15" cy="10"/>
            </a:xfrm>
            <a:custGeom>
              <a:avLst/>
              <a:gdLst>
                <a:gd name="T0" fmla="*/ 1 w 6"/>
                <a:gd name="T1" fmla="*/ 4 h 4"/>
                <a:gd name="T2" fmla="*/ 0 w 6"/>
                <a:gd name="T3" fmla="*/ 4 h 4"/>
                <a:gd name="T4" fmla="*/ 1 w 6"/>
                <a:gd name="T5" fmla="*/ 3 h 4"/>
                <a:gd name="T6" fmla="*/ 3 w 6"/>
                <a:gd name="T7" fmla="*/ 2 h 4"/>
                <a:gd name="T8" fmla="*/ 5 w 6"/>
                <a:gd name="T9" fmla="*/ 1 h 4"/>
                <a:gd name="T10" fmla="*/ 6 w 6"/>
                <a:gd name="T11" fmla="*/ 1 h 4"/>
                <a:gd name="T12" fmla="*/ 6 w 6"/>
                <a:gd name="T13" fmla="*/ 1 h 4"/>
                <a:gd name="T14" fmla="*/ 3 w 6"/>
                <a:gd name="T15" fmla="*/ 3 h 4"/>
                <a:gd name="T16" fmla="*/ 1 w 6"/>
                <a:gd name="T17" fmla="*/ 4 h 4"/>
                <a:gd name="T18" fmla="*/ 1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1" y="4"/>
                  </a:moveTo>
                  <a:cubicBezTo>
                    <a:pt x="1" y="4"/>
                    <a:pt x="1" y="4"/>
                    <a:pt x="0" y="4"/>
                  </a:cubicBezTo>
                  <a:cubicBezTo>
                    <a:pt x="0" y="4"/>
                    <a:pt x="0" y="3"/>
                    <a:pt x="1" y="3"/>
                  </a:cubicBezTo>
                  <a:cubicBezTo>
                    <a:pt x="1" y="3"/>
                    <a:pt x="2" y="2"/>
                    <a:pt x="3" y="2"/>
                  </a:cubicBezTo>
                  <a:cubicBezTo>
                    <a:pt x="4" y="2"/>
                    <a:pt x="4" y="1"/>
                    <a:pt x="5" y="1"/>
                  </a:cubicBezTo>
                  <a:cubicBezTo>
                    <a:pt x="5" y="0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2"/>
                    <a:pt x="4" y="2"/>
                    <a:pt x="3" y="3"/>
                  </a:cubicBezTo>
                  <a:cubicBezTo>
                    <a:pt x="3" y="3"/>
                    <a:pt x="2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5" name="Freeform 255">
              <a:extLst>
                <a:ext uri="{FF2B5EF4-FFF2-40B4-BE49-F238E27FC236}">
                  <a16:creationId xmlns:a16="http://schemas.microsoft.com/office/drawing/2014/main" id="{9BA6F93D-6168-4D57-A10C-8C9BC6D17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3" y="2938"/>
              <a:ext cx="15" cy="8"/>
            </a:xfrm>
            <a:custGeom>
              <a:avLst/>
              <a:gdLst>
                <a:gd name="T0" fmla="*/ 1 w 6"/>
                <a:gd name="T1" fmla="*/ 3 h 3"/>
                <a:gd name="T2" fmla="*/ 0 w 6"/>
                <a:gd name="T3" fmla="*/ 3 h 3"/>
                <a:gd name="T4" fmla="*/ 1 w 6"/>
                <a:gd name="T5" fmla="*/ 2 h 3"/>
                <a:gd name="T6" fmla="*/ 3 w 6"/>
                <a:gd name="T7" fmla="*/ 1 h 3"/>
                <a:gd name="T8" fmla="*/ 5 w 6"/>
                <a:gd name="T9" fmla="*/ 0 h 3"/>
                <a:gd name="T10" fmla="*/ 6 w 6"/>
                <a:gd name="T11" fmla="*/ 0 h 3"/>
                <a:gd name="T12" fmla="*/ 6 w 6"/>
                <a:gd name="T13" fmla="*/ 1 h 3"/>
                <a:gd name="T14" fmla="*/ 1 w 6"/>
                <a:gd name="T15" fmla="*/ 3 h 3"/>
                <a:gd name="T16" fmla="*/ 1 w 6"/>
                <a:gd name="T1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3">
                  <a:moveTo>
                    <a:pt x="1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0" y="3"/>
                    <a:pt x="0" y="2"/>
                    <a:pt x="1" y="2"/>
                  </a:cubicBezTo>
                  <a:cubicBezTo>
                    <a:pt x="2" y="2"/>
                    <a:pt x="2" y="2"/>
                    <a:pt x="3" y="1"/>
                  </a:cubicBezTo>
                  <a:cubicBezTo>
                    <a:pt x="4" y="1"/>
                    <a:pt x="4" y="0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1"/>
                    <a:pt x="6" y="1"/>
                  </a:cubicBezTo>
                  <a:cubicBezTo>
                    <a:pt x="4" y="2"/>
                    <a:pt x="3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6" name="Freeform 256">
              <a:extLst>
                <a:ext uri="{FF2B5EF4-FFF2-40B4-BE49-F238E27FC236}">
                  <a16:creationId xmlns:a16="http://schemas.microsoft.com/office/drawing/2014/main" id="{D81145E7-3911-4DAD-9BD6-9FB490ED8F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923"/>
              <a:ext cx="12" cy="7"/>
            </a:xfrm>
            <a:custGeom>
              <a:avLst/>
              <a:gdLst>
                <a:gd name="T0" fmla="*/ 1 w 5"/>
                <a:gd name="T1" fmla="*/ 3 h 3"/>
                <a:gd name="T2" fmla="*/ 0 w 5"/>
                <a:gd name="T3" fmla="*/ 3 h 3"/>
                <a:gd name="T4" fmla="*/ 1 w 5"/>
                <a:gd name="T5" fmla="*/ 2 h 3"/>
                <a:gd name="T6" fmla="*/ 4 w 5"/>
                <a:gd name="T7" fmla="*/ 0 h 3"/>
                <a:gd name="T8" fmla="*/ 5 w 5"/>
                <a:gd name="T9" fmla="*/ 0 h 3"/>
                <a:gd name="T10" fmla="*/ 5 w 5"/>
                <a:gd name="T11" fmla="*/ 1 h 3"/>
                <a:gd name="T12" fmla="*/ 1 w 5"/>
                <a:gd name="T13" fmla="*/ 3 h 3"/>
                <a:gd name="T14" fmla="*/ 1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2" y="2"/>
                    <a:pt x="3" y="1"/>
                    <a:pt x="4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" y="2"/>
                    <a:pt x="2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7" name="Freeform 257">
              <a:extLst>
                <a:ext uri="{FF2B5EF4-FFF2-40B4-BE49-F238E27FC236}">
                  <a16:creationId xmlns:a16="http://schemas.microsoft.com/office/drawing/2014/main" id="{B2EFCDE9-CEA9-4BB0-9AD3-63C5CA1BD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930"/>
              <a:ext cx="15" cy="11"/>
            </a:xfrm>
            <a:custGeom>
              <a:avLst/>
              <a:gdLst>
                <a:gd name="T0" fmla="*/ 1 w 6"/>
                <a:gd name="T1" fmla="*/ 4 h 4"/>
                <a:gd name="T2" fmla="*/ 1 w 6"/>
                <a:gd name="T3" fmla="*/ 4 h 4"/>
                <a:gd name="T4" fmla="*/ 1 w 6"/>
                <a:gd name="T5" fmla="*/ 3 h 4"/>
                <a:gd name="T6" fmla="*/ 6 w 6"/>
                <a:gd name="T7" fmla="*/ 0 h 4"/>
                <a:gd name="T8" fmla="*/ 6 w 6"/>
                <a:gd name="T9" fmla="*/ 0 h 4"/>
                <a:gd name="T10" fmla="*/ 6 w 6"/>
                <a:gd name="T11" fmla="*/ 1 h 4"/>
                <a:gd name="T12" fmla="*/ 1 w 6"/>
                <a:gd name="T13" fmla="*/ 4 h 4"/>
                <a:gd name="T14" fmla="*/ 1 w 6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1" y="3"/>
                    <a:pt x="1" y="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8" name="Freeform 258">
              <a:extLst>
                <a:ext uri="{FF2B5EF4-FFF2-40B4-BE49-F238E27FC236}">
                  <a16:creationId xmlns:a16="http://schemas.microsoft.com/office/drawing/2014/main" id="{3A99F59C-669A-4111-86AF-A21572D1E28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938"/>
              <a:ext cx="15" cy="10"/>
            </a:xfrm>
            <a:custGeom>
              <a:avLst/>
              <a:gdLst>
                <a:gd name="T0" fmla="*/ 1 w 6"/>
                <a:gd name="T1" fmla="*/ 4 h 4"/>
                <a:gd name="T2" fmla="*/ 0 w 6"/>
                <a:gd name="T3" fmla="*/ 4 h 4"/>
                <a:gd name="T4" fmla="*/ 1 w 6"/>
                <a:gd name="T5" fmla="*/ 3 h 4"/>
                <a:gd name="T6" fmla="*/ 3 w 6"/>
                <a:gd name="T7" fmla="*/ 2 h 4"/>
                <a:gd name="T8" fmla="*/ 6 w 6"/>
                <a:gd name="T9" fmla="*/ 0 h 4"/>
                <a:gd name="T10" fmla="*/ 6 w 6"/>
                <a:gd name="T11" fmla="*/ 1 h 4"/>
                <a:gd name="T12" fmla="*/ 6 w 6"/>
                <a:gd name="T13" fmla="*/ 1 h 4"/>
                <a:gd name="T14" fmla="*/ 4 w 6"/>
                <a:gd name="T15" fmla="*/ 3 h 4"/>
                <a:gd name="T16" fmla="*/ 1 w 6"/>
                <a:gd name="T17" fmla="*/ 4 h 4"/>
                <a:gd name="T18" fmla="*/ 1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1" y="4"/>
                  </a:moveTo>
                  <a:cubicBezTo>
                    <a:pt x="1" y="4"/>
                    <a:pt x="1" y="4"/>
                    <a:pt x="0" y="4"/>
                  </a:cubicBezTo>
                  <a:cubicBezTo>
                    <a:pt x="0" y="4"/>
                    <a:pt x="0" y="3"/>
                    <a:pt x="1" y="3"/>
                  </a:cubicBezTo>
                  <a:cubicBezTo>
                    <a:pt x="2" y="3"/>
                    <a:pt x="2" y="2"/>
                    <a:pt x="3" y="2"/>
                  </a:cubicBezTo>
                  <a:cubicBezTo>
                    <a:pt x="4" y="1"/>
                    <a:pt x="5" y="1"/>
                    <a:pt x="6" y="0"/>
                  </a:cubicBez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3"/>
                    <a:pt x="2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9" name="Freeform 259">
              <a:extLst>
                <a:ext uri="{FF2B5EF4-FFF2-40B4-BE49-F238E27FC236}">
                  <a16:creationId xmlns:a16="http://schemas.microsoft.com/office/drawing/2014/main" id="{F4688647-155B-4765-894E-3844303DE1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8" y="2946"/>
              <a:ext cx="10" cy="7"/>
            </a:xfrm>
            <a:custGeom>
              <a:avLst/>
              <a:gdLst>
                <a:gd name="T0" fmla="*/ 0 w 4"/>
                <a:gd name="T1" fmla="*/ 3 h 3"/>
                <a:gd name="T2" fmla="*/ 0 w 4"/>
                <a:gd name="T3" fmla="*/ 3 h 3"/>
                <a:gd name="T4" fmla="*/ 0 w 4"/>
                <a:gd name="T5" fmla="*/ 2 h 3"/>
                <a:gd name="T6" fmla="*/ 4 w 4"/>
                <a:gd name="T7" fmla="*/ 0 h 3"/>
                <a:gd name="T8" fmla="*/ 4 w 4"/>
                <a:gd name="T9" fmla="*/ 0 h 3"/>
                <a:gd name="T10" fmla="*/ 4 w 4"/>
                <a:gd name="T11" fmla="*/ 1 h 3"/>
                <a:gd name="T12" fmla="*/ 0 w 4"/>
                <a:gd name="T13" fmla="*/ 3 h 3"/>
                <a:gd name="T14" fmla="*/ 0 w 4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1" y="2"/>
                    <a:pt x="3" y="1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1"/>
                    <a:pt x="4" y="1"/>
                  </a:cubicBezTo>
                  <a:cubicBezTo>
                    <a:pt x="3" y="2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0" name="Freeform 260">
              <a:extLst>
                <a:ext uri="{FF2B5EF4-FFF2-40B4-BE49-F238E27FC236}">
                  <a16:creationId xmlns:a16="http://schemas.microsoft.com/office/drawing/2014/main" id="{7A3A7D2B-5717-4CA9-9699-5409AF983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5" y="2933"/>
              <a:ext cx="13" cy="8"/>
            </a:xfrm>
            <a:custGeom>
              <a:avLst/>
              <a:gdLst>
                <a:gd name="T0" fmla="*/ 0 w 5"/>
                <a:gd name="T1" fmla="*/ 3 h 3"/>
                <a:gd name="T2" fmla="*/ 0 w 5"/>
                <a:gd name="T3" fmla="*/ 3 h 3"/>
                <a:gd name="T4" fmla="*/ 0 w 5"/>
                <a:gd name="T5" fmla="*/ 2 h 3"/>
                <a:gd name="T6" fmla="*/ 2 w 5"/>
                <a:gd name="T7" fmla="*/ 1 h 3"/>
                <a:gd name="T8" fmla="*/ 5 w 5"/>
                <a:gd name="T9" fmla="*/ 0 h 3"/>
                <a:gd name="T10" fmla="*/ 5 w 5"/>
                <a:gd name="T11" fmla="*/ 0 h 3"/>
                <a:gd name="T12" fmla="*/ 5 w 5"/>
                <a:gd name="T13" fmla="*/ 1 h 3"/>
                <a:gd name="T14" fmla="*/ 3 w 5"/>
                <a:gd name="T15" fmla="*/ 2 h 3"/>
                <a:gd name="T16" fmla="*/ 0 w 5"/>
                <a:gd name="T17" fmla="*/ 3 h 3"/>
                <a:gd name="T18" fmla="*/ 0 w 5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3" y="1"/>
                    <a:pt x="4" y="1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4" y="2"/>
                    <a:pt x="3" y="2"/>
                  </a:cubicBezTo>
                  <a:cubicBezTo>
                    <a:pt x="2" y="3"/>
                    <a:pt x="1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1" name="Freeform 261">
              <a:extLst>
                <a:ext uri="{FF2B5EF4-FFF2-40B4-BE49-F238E27FC236}">
                  <a16:creationId xmlns:a16="http://schemas.microsoft.com/office/drawing/2014/main" id="{60137CA9-3C83-4B5F-BA32-E6B404ACC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3" y="2941"/>
              <a:ext cx="17" cy="10"/>
            </a:xfrm>
            <a:custGeom>
              <a:avLst/>
              <a:gdLst>
                <a:gd name="T0" fmla="*/ 1 w 7"/>
                <a:gd name="T1" fmla="*/ 4 h 4"/>
                <a:gd name="T2" fmla="*/ 1 w 7"/>
                <a:gd name="T3" fmla="*/ 4 h 4"/>
                <a:gd name="T4" fmla="*/ 1 w 7"/>
                <a:gd name="T5" fmla="*/ 3 h 4"/>
                <a:gd name="T6" fmla="*/ 6 w 7"/>
                <a:gd name="T7" fmla="*/ 0 h 4"/>
                <a:gd name="T8" fmla="*/ 6 w 7"/>
                <a:gd name="T9" fmla="*/ 0 h 4"/>
                <a:gd name="T10" fmla="*/ 6 w 7"/>
                <a:gd name="T11" fmla="*/ 1 h 4"/>
                <a:gd name="T12" fmla="*/ 1 w 7"/>
                <a:gd name="T13" fmla="*/ 4 h 4"/>
                <a:gd name="T14" fmla="*/ 1 w 7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1" y="3"/>
                    <a:pt x="1" y="3"/>
                  </a:cubicBezTo>
                  <a:cubicBezTo>
                    <a:pt x="2" y="2"/>
                    <a:pt x="4" y="1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7" y="1"/>
                    <a:pt x="6" y="1"/>
                    <a:pt x="6" y="1"/>
                  </a:cubicBezTo>
                  <a:cubicBezTo>
                    <a:pt x="4" y="2"/>
                    <a:pt x="3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2" name="Freeform 262">
              <a:extLst>
                <a:ext uri="{FF2B5EF4-FFF2-40B4-BE49-F238E27FC236}">
                  <a16:creationId xmlns:a16="http://schemas.microsoft.com/office/drawing/2014/main" id="{AB053E87-213A-449B-B3C2-6A094E64854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8" y="2946"/>
              <a:ext cx="12" cy="7"/>
            </a:xfrm>
            <a:custGeom>
              <a:avLst/>
              <a:gdLst>
                <a:gd name="T0" fmla="*/ 1 w 5"/>
                <a:gd name="T1" fmla="*/ 3 h 3"/>
                <a:gd name="T2" fmla="*/ 0 w 5"/>
                <a:gd name="T3" fmla="*/ 3 h 3"/>
                <a:gd name="T4" fmla="*/ 1 w 5"/>
                <a:gd name="T5" fmla="*/ 2 h 3"/>
                <a:gd name="T6" fmla="*/ 4 w 5"/>
                <a:gd name="T7" fmla="*/ 0 h 3"/>
                <a:gd name="T8" fmla="*/ 4 w 5"/>
                <a:gd name="T9" fmla="*/ 1 h 3"/>
                <a:gd name="T10" fmla="*/ 4 w 5"/>
                <a:gd name="T11" fmla="*/ 1 h 3"/>
                <a:gd name="T12" fmla="*/ 1 w 5"/>
                <a:gd name="T13" fmla="*/ 3 h 3"/>
                <a:gd name="T14" fmla="*/ 1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1"/>
                  </a:cubicBezTo>
                  <a:cubicBezTo>
                    <a:pt x="5" y="1"/>
                    <a:pt x="4" y="1"/>
                    <a:pt x="4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3" name="Freeform 263">
              <a:extLst>
                <a:ext uri="{FF2B5EF4-FFF2-40B4-BE49-F238E27FC236}">
                  <a16:creationId xmlns:a16="http://schemas.microsoft.com/office/drawing/2014/main" id="{325B5AC5-DCEA-4E42-B5EF-02FDA37A0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5" y="2918"/>
              <a:ext cx="15" cy="15"/>
            </a:xfrm>
            <a:custGeom>
              <a:avLst/>
              <a:gdLst>
                <a:gd name="T0" fmla="*/ 0 w 6"/>
                <a:gd name="T1" fmla="*/ 6 h 6"/>
                <a:gd name="T2" fmla="*/ 0 w 6"/>
                <a:gd name="T3" fmla="*/ 6 h 6"/>
                <a:gd name="T4" fmla="*/ 0 w 6"/>
                <a:gd name="T5" fmla="*/ 5 h 6"/>
                <a:gd name="T6" fmla="*/ 4 w 6"/>
                <a:gd name="T7" fmla="*/ 1 h 6"/>
                <a:gd name="T8" fmla="*/ 5 w 6"/>
                <a:gd name="T9" fmla="*/ 1 h 6"/>
                <a:gd name="T10" fmla="*/ 6 w 6"/>
                <a:gd name="T11" fmla="*/ 1 h 6"/>
                <a:gd name="T12" fmla="*/ 6 w 6"/>
                <a:gd name="T13" fmla="*/ 1 h 6"/>
                <a:gd name="T14" fmla="*/ 5 w 6"/>
                <a:gd name="T15" fmla="*/ 2 h 6"/>
                <a:gd name="T16" fmla="*/ 1 w 6"/>
                <a:gd name="T17" fmla="*/ 6 h 6"/>
                <a:gd name="T18" fmla="*/ 0 w 6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" y="4"/>
                    <a:pt x="3" y="3"/>
                    <a:pt x="4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4"/>
                    <a:pt x="3" y="5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4" name="Freeform 264">
              <a:extLst>
                <a:ext uri="{FF2B5EF4-FFF2-40B4-BE49-F238E27FC236}">
                  <a16:creationId xmlns:a16="http://schemas.microsoft.com/office/drawing/2014/main" id="{717CC63C-71E9-4129-ACD1-01CC56954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5" y="2930"/>
              <a:ext cx="15" cy="13"/>
            </a:xfrm>
            <a:custGeom>
              <a:avLst/>
              <a:gdLst>
                <a:gd name="T0" fmla="*/ 0 w 6"/>
                <a:gd name="T1" fmla="*/ 5 h 5"/>
                <a:gd name="T2" fmla="*/ 0 w 6"/>
                <a:gd name="T3" fmla="*/ 4 h 5"/>
                <a:gd name="T4" fmla="*/ 0 w 6"/>
                <a:gd name="T5" fmla="*/ 4 h 5"/>
                <a:gd name="T6" fmla="*/ 1 w 6"/>
                <a:gd name="T7" fmla="*/ 3 h 5"/>
                <a:gd name="T8" fmla="*/ 5 w 6"/>
                <a:gd name="T9" fmla="*/ 0 h 5"/>
                <a:gd name="T10" fmla="*/ 5 w 6"/>
                <a:gd name="T11" fmla="*/ 0 h 5"/>
                <a:gd name="T12" fmla="*/ 5 w 6"/>
                <a:gd name="T13" fmla="*/ 1 h 5"/>
                <a:gd name="T14" fmla="*/ 1 w 6"/>
                <a:gd name="T15" fmla="*/ 4 h 5"/>
                <a:gd name="T16" fmla="*/ 1 w 6"/>
                <a:gd name="T17" fmla="*/ 4 h 5"/>
                <a:gd name="T18" fmla="*/ 0 w 6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cubicBezTo>
                    <a:pt x="0" y="5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2"/>
                    <a:pt x="3" y="2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6" y="1"/>
                    <a:pt x="5" y="1"/>
                  </a:cubicBezTo>
                  <a:cubicBezTo>
                    <a:pt x="3" y="2"/>
                    <a:pt x="3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5"/>
                    <a:pt x="0" y="5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5" name="Freeform 265">
              <a:extLst>
                <a:ext uri="{FF2B5EF4-FFF2-40B4-BE49-F238E27FC236}">
                  <a16:creationId xmlns:a16="http://schemas.microsoft.com/office/drawing/2014/main" id="{3751015A-1E1E-48FB-BA5F-BF5AEC9039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5" y="2941"/>
              <a:ext cx="15" cy="10"/>
            </a:xfrm>
            <a:custGeom>
              <a:avLst/>
              <a:gdLst>
                <a:gd name="T0" fmla="*/ 0 w 6"/>
                <a:gd name="T1" fmla="*/ 4 h 4"/>
                <a:gd name="T2" fmla="*/ 0 w 6"/>
                <a:gd name="T3" fmla="*/ 3 h 4"/>
                <a:gd name="T4" fmla="*/ 0 w 6"/>
                <a:gd name="T5" fmla="*/ 3 h 4"/>
                <a:gd name="T6" fmla="*/ 2 w 6"/>
                <a:gd name="T7" fmla="*/ 1 h 4"/>
                <a:gd name="T8" fmla="*/ 5 w 6"/>
                <a:gd name="T9" fmla="*/ 0 h 4"/>
                <a:gd name="T10" fmla="*/ 5 w 6"/>
                <a:gd name="T11" fmla="*/ 0 h 4"/>
                <a:gd name="T12" fmla="*/ 5 w 6"/>
                <a:gd name="T13" fmla="*/ 1 h 4"/>
                <a:gd name="T14" fmla="*/ 3 w 6"/>
                <a:gd name="T15" fmla="*/ 2 h 4"/>
                <a:gd name="T16" fmla="*/ 1 w 6"/>
                <a:gd name="T17" fmla="*/ 4 h 4"/>
                <a:gd name="T18" fmla="*/ 0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0" y="4"/>
                  </a:move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2" y="2"/>
                    <a:pt x="2" y="1"/>
                  </a:cubicBezTo>
                  <a:cubicBezTo>
                    <a:pt x="3" y="1"/>
                    <a:pt x="4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6" y="0"/>
                    <a:pt x="5" y="1"/>
                  </a:cubicBezTo>
                  <a:cubicBezTo>
                    <a:pt x="4" y="1"/>
                    <a:pt x="4" y="2"/>
                    <a:pt x="3" y="2"/>
                  </a:cubicBezTo>
                  <a:cubicBezTo>
                    <a:pt x="2" y="3"/>
                    <a:pt x="1" y="3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6" name="Freeform 266">
              <a:extLst>
                <a:ext uri="{FF2B5EF4-FFF2-40B4-BE49-F238E27FC236}">
                  <a16:creationId xmlns:a16="http://schemas.microsoft.com/office/drawing/2014/main" id="{A3FA030C-FF6A-4A9D-8E24-3A8DE4F9E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2" y="2953"/>
              <a:ext cx="113" cy="3"/>
            </a:xfrm>
            <a:custGeom>
              <a:avLst/>
              <a:gdLst>
                <a:gd name="T0" fmla="*/ 44 w 45"/>
                <a:gd name="T1" fmla="*/ 1 h 1"/>
                <a:gd name="T2" fmla="*/ 0 w 45"/>
                <a:gd name="T3" fmla="*/ 1 h 1"/>
                <a:gd name="T4" fmla="*/ 0 w 45"/>
                <a:gd name="T5" fmla="*/ 0 h 1"/>
                <a:gd name="T6" fmla="*/ 0 w 45"/>
                <a:gd name="T7" fmla="*/ 0 h 1"/>
                <a:gd name="T8" fmla="*/ 44 w 45"/>
                <a:gd name="T9" fmla="*/ 0 h 1"/>
                <a:gd name="T10" fmla="*/ 45 w 45"/>
                <a:gd name="T11" fmla="*/ 0 h 1"/>
                <a:gd name="T12" fmla="*/ 44 w 45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1">
                  <a:moveTo>
                    <a:pt x="44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4" y="0"/>
                    <a:pt x="45" y="0"/>
                    <a:pt x="45" y="0"/>
                  </a:cubicBezTo>
                  <a:cubicBezTo>
                    <a:pt x="45" y="1"/>
                    <a:pt x="44" y="1"/>
                    <a:pt x="4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7" name="Freeform 267">
              <a:extLst>
                <a:ext uri="{FF2B5EF4-FFF2-40B4-BE49-F238E27FC236}">
                  <a16:creationId xmlns:a16="http://schemas.microsoft.com/office/drawing/2014/main" id="{E61C1214-409A-4855-B009-05283587C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0" y="2874"/>
              <a:ext cx="3" cy="92"/>
            </a:xfrm>
            <a:custGeom>
              <a:avLst/>
              <a:gdLst>
                <a:gd name="T0" fmla="*/ 0 w 1"/>
                <a:gd name="T1" fmla="*/ 36 h 36"/>
                <a:gd name="T2" fmla="*/ 0 w 1"/>
                <a:gd name="T3" fmla="*/ 35 h 36"/>
                <a:gd name="T4" fmla="*/ 0 w 1"/>
                <a:gd name="T5" fmla="*/ 0 h 36"/>
                <a:gd name="T6" fmla="*/ 0 w 1"/>
                <a:gd name="T7" fmla="*/ 0 h 36"/>
                <a:gd name="T8" fmla="*/ 1 w 1"/>
                <a:gd name="T9" fmla="*/ 0 h 36"/>
                <a:gd name="T10" fmla="*/ 1 w 1"/>
                <a:gd name="T11" fmla="*/ 35 h 36"/>
                <a:gd name="T12" fmla="*/ 0 w 1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6">
                  <a:moveTo>
                    <a:pt x="0" y="36"/>
                  </a:moveTo>
                  <a:cubicBezTo>
                    <a:pt x="0" y="36"/>
                    <a:pt x="0" y="36"/>
                    <a:pt x="0" y="3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1" y="36"/>
                    <a:pt x="1" y="36"/>
                    <a:pt x="0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8" name="Freeform 268">
              <a:extLst>
                <a:ext uri="{FF2B5EF4-FFF2-40B4-BE49-F238E27FC236}">
                  <a16:creationId xmlns:a16="http://schemas.microsoft.com/office/drawing/2014/main" id="{5EF13B9A-54FF-48AF-BFC2-273DF42A8B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68" y="2877"/>
              <a:ext cx="95" cy="58"/>
            </a:xfrm>
            <a:custGeom>
              <a:avLst/>
              <a:gdLst>
                <a:gd name="T0" fmla="*/ 1 w 38"/>
                <a:gd name="T1" fmla="*/ 23 h 23"/>
                <a:gd name="T2" fmla="*/ 1 w 38"/>
                <a:gd name="T3" fmla="*/ 23 h 23"/>
                <a:gd name="T4" fmla="*/ 0 w 38"/>
                <a:gd name="T5" fmla="*/ 23 h 23"/>
                <a:gd name="T6" fmla="*/ 0 w 38"/>
                <a:gd name="T7" fmla="*/ 22 h 23"/>
                <a:gd name="T8" fmla="*/ 0 w 38"/>
                <a:gd name="T9" fmla="*/ 20 h 23"/>
                <a:gd name="T10" fmla="*/ 0 w 38"/>
                <a:gd name="T11" fmla="*/ 20 h 23"/>
                <a:gd name="T12" fmla="*/ 9 w 38"/>
                <a:gd name="T13" fmla="*/ 10 h 23"/>
                <a:gd name="T14" fmla="*/ 13 w 38"/>
                <a:gd name="T15" fmla="*/ 10 h 23"/>
                <a:gd name="T16" fmla="*/ 19 w 38"/>
                <a:gd name="T17" fmla="*/ 13 h 23"/>
                <a:gd name="T18" fmla="*/ 22 w 38"/>
                <a:gd name="T19" fmla="*/ 14 h 23"/>
                <a:gd name="T20" fmla="*/ 31 w 38"/>
                <a:gd name="T21" fmla="*/ 4 h 23"/>
                <a:gd name="T22" fmla="*/ 29 w 38"/>
                <a:gd name="T23" fmla="*/ 4 h 23"/>
                <a:gd name="T24" fmla="*/ 28 w 38"/>
                <a:gd name="T25" fmla="*/ 4 h 23"/>
                <a:gd name="T26" fmla="*/ 27 w 38"/>
                <a:gd name="T27" fmla="*/ 3 h 23"/>
                <a:gd name="T28" fmla="*/ 27 w 38"/>
                <a:gd name="T29" fmla="*/ 2 h 23"/>
                <a:gd name="T30" fmla="*/ 27 w 38"/>
                <a:gd name="T31" fmla="*/ 2 h 23"/>
                <a:gd name="T32" fmla="*/ 38 w 38"/>
                <a:gd name="T33" fmla="*/ 0 h 23"/>
                <a:gd name="T34" fmla="*/ 38 w 38"/>
                <a:gd name="T35" fmla="*/ 0 h 23"/>
                <a:gd name="T36" fmla="*/ 38 w 38"/>
                <a:gd name="T37" fmla="*/ 0 h 23"/>
                <a:gd name="T38" fmla="*/ 37 w 38"/>
                <a:gd name="T39" fmla="*/ 10 h 23"/>
                <a:gd name="T40" fmla="*/ 36 w 38"/>
                <a:gd name="T41" fmla="*/ 11 h 23"/>
                <a:gd name="T42" fmla="*/ 36 w 38"/>
                <a:gd name="T43" fmla="*/ 11 h 23"/>
                <a:gd name="T44" fmla="*/ 34 w 38"/>
                <a:gd name="T45" fmla="*/ 9 h 23"/>
                <a:gd name="T46" fmla="*/ 34 w 38"/>
                <a:gd name="T47" fmla="*/ 9 h 23"/>
                <a:gd name="T48" fmla="*/ 34 w 38"/>
                <a:gd name="T49" fmla="*/ 6 h 23"/>
                <a:gd name="T50" fmla="*/ 25 w 38"/>
                <a:gd name="T51" fmla="*/ 17 h 23"/>
                <a:gd name="T52" fmla="*/ 23 w 38"/>
                <a:gd name="T53" fmla="*/ 18 h 23"/>
                <a:gd name="T54" fmla="*/ 20 w 38"/>
                <a:gd name="T55" fmla="*/ 18 h 23"/>
                <a:gd name="T56" fmla="*/ 11 w 38"/>
                <a:gd name="T57" fmla="*/ 13 h 23"/>
                <a:gd name="T58" fmla="*/ 1 w 38"/>
                <a:gd name="T59" fmla="*/ 23 h 23"/>
                <a:gd name="T60" fmla="*/ 1 w 38"/>
                <a:gd name="T61" fmla="*/ 23 h 23"/>
                <a:gd name="T62" fmla="*/ 1 w 38"/>
                <a:gd name="T63" fmla="*/ 20 h 23"/>
                <a:gd name="T64" fmla="*/ 1 w 38"/>
                <a:gd name="T65" fmla="*/ 21 h 23"/>
                <a:gd name="T66" fmla="*/ 1 w 38"/>
                <a:gd name="T67" fmla="*/ 22 h 23"/>
                <a:gd name="T68" fmla="*/ 11 w 38"/>
                <a:gd name="T69" fmla="*/ 12 h 23"/>
                <a:gd name="T70" fmla="*/ 11 w 38"/>
                <a:gd name="T71" fmla="*/ 12 h 23"/>
                <a:gd name="T72" fmla="*/ 21 w 38"/>
                <a:gd name="T73" fmla="*/ 17 h 23"/>
                <a:gd name="T74" fmla="*/ 23 w 38"/>
                <a:gd name="T75" fmla="*/ 17 h 23"/>
                <a:gd name="T76" fmla="*/ 24 w 38"/>
                <a:gd name="T77" fmla="*/ 16 h 23"/>
                <a:gd name="T78" fmla="*/ 34 w 38"/>
                <a:gd name="T79" fmla="*/ 5 h 23"/>
                <a:gd name="T80" fmla="*/ 35 w 38"/>
                <a:gd name="T81" fmla="*/ 4 h 23"/>
                <a:gd name="T82" fmla="*/ 35 w 38"/>
                <a:gd name="T83" fmla="*/ 5 h 23"/>
                <a:gd name="T84" fmla="*/ 35 w 38"/>
                <a:gd name="T85" fmla="*/ 9 h 23"/>
                <a:gd name="T86" fmla="*/ 36 w 38"/>
                <a:gd name="T87" fmla="*/ 9 h 23"/>
                <a:gd name="T88" fmla="*/ 37 w 38"/>
                <a:gd name="T89" fmla="*/ 1 h 23"/>
                <a:gd name="T90" fmla="*/ 28 w 38"/>
                <a:gd name="T91" fmla="*/ 3 h 23"/>
                <a:gd name="T92" fmla="*/ 29 w 38"/>
                <a:gd name="T93" fmla="*/ 3 h 23"/>
                <a:gd name="T94" fmla="*/ 33 w 38"/>
                <a:gd name="T95" fmla="*/ 3 h 23"/>
                <a:gd name="T96" fmla="*/ 33 w 38"/>
                <a:gd name="T97" fmla="*/ 4 h 23"/>
                <a:gd name="T98" fmla="*/ 33 w 38"/>
                <a:gd name="T99" fmla="*/ 4 h 23"/>
                <a:gd name="T100" fmla="*/ 23 w 38"/>
                <a:gd name="T101" fmla="*/ 15 h 23"/>
                <a:gd name="T102" fmla="*/ 22 w 38"/>
                <a:gd name="T103" fmla="*/ 16 h 23"/>
                <a:gd name="T104" fmla="*/ 18 w 38"/>
                <a:gd name="T105" fmla="*/ 14 h 23"/>
                <a:gd name="T106" fmla="*/ 12 w 38"/>
                <a:gd name="T107" fmla="*/ 10 h 23"/>
                <a:gd name="T108" fmla="*/ 10 w 38"/>
                <a:gd name="T109" fmla="*/ 11 h 23"/>
                <a:gd name="T110" fmla="*/ 1 w 38"/>
                <a:gd name="T111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8" h="23">
                  <a:moveTo>
                    <a:pt x="1" y="2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1"/>
                    <a:pt x="0" y="21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10" y="9"/>
                    <a:pt x="12" y="9"/>
                    <a:pt x="13" y="10"/>
                  </a:cubicBezTo>
                  <a:cubicBezTo>
                    <a:pt x="14" y="11"/>
                    <a:pt x="17" y="12"/>
                    <a:pt x="19" y="13"/>
                  </a:cubicBezTo>
                  <a:cubicBezTo>
                    <a:pt x="20" y="13"/>
                    <a:pt x="22" y="14"/>
                    <a:pt x="22" y="14"/>
                  </a:cubicBezTo>
                  <a:cubicBezTo>
                    <a:pt x="25" y="11"/>
                    <a:pt x="30" y="6"/>
                    <a:pt x="31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4"/>
                    <a:pt x="28" y="4"/>
                    <a:pt x="28" y="4"/>
                  </a:cubicBezTo>
                  <a:cubicBezTo>
                    <a:pt x="28" y="4"/>
                    <a:pt x="27" y="3"/>
                    <a:pt x="27" y="3"/>
                  </a:cubicBezTo>
                  <a:cubicBezTo>
                    <a:pt x="27" y="3"/>
                    <a:pt x="26" y="2"/>
                    <a:pt x="27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31" y="1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1"/>
                    <a:pt x="37" y="8"/>
                    <a:pt x="37" y="10"/>
                  </a:cubicBezTo>
                  <a:cubicBezTo>
                    <a:pt x="37" y="10"/>
                    <a:pt x="36" y="10"/>
                    <a:pt x="36" y="11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35" y="10"/>
                    <a:pt x="34" y="9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2" y="9"/>
                    <a:pt x="28" y="14"/>
                    <a:pt x="25" y="17"/>
                  </a:cubicBezTo>
                  <a:cubicBezTo>
                    <a:pt x="24" y="18"/>
                    <a:pt x="24" y="18"/>
                    <a:pt x="23" y="18"/>
                  </a:cubicBezTo>
                  <a:cubicBezTo>
                    <a:pt x="22" y="19"/>
                    <a:pt x="21" y="18"/>
                    <a:pt x="20" y="18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3"/>
                    <a:pt x="1" y="23"/>
                    <a:pt x="1" y="23"/>
                  </a:cubicBezTo>
                  <a:close/>
                  <a:moveTo>
                    <a:pt x="1" y="20"/>
                  </a:moveTo>
                  <a:cubicBezTo>
                    <a:pt x="1" y="21"/>
                    <a:pt x="1" y="21"/>
                    <a:pt x="1" y="21"/>
                  </a:cubicBezTo>
                  <a:cubicBezTo>
                    <a:pt x="1" y="21"/>
                    <a:pt x="1" y="22"/>
                    <a:pt x="1" y="2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2" y="17"/>
                    <a:pt x="22" y="18"/>
                    <a:pt x="23" y="17"/>
                  </a:cubicBezTo>
                  <a:cubicBezTo>
                    <a:pt x="23" y="17"/>
                    <a:pt x="24" y="17"/>
                    <a:pt x="24" y="16"/>
                  </a:cubicBezTo>
                  <a:cubicBezTo>
                    <a:pt x="28" y="12"/>
                    <a:pt x="34" y="5"/>
                    <a:pt x="34" y="5"/>
                  </a:cubicBezTo>
                  <a:cubicBezTo>
                    <a:pt x="34" y="4"/>
                    <a:pt x="35" y="4"/>
                    <a:pt x="35" y="4"/>
                  </a:cubicBezTo>
                  <a:cubicBezTo>
                    <a:pt x="35" y="4"/>
                    <a:pt x="35" y="5"/>
                    <a:pt x="35" y="5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9"/>
                    <a:pt x="35" y="9"/>
                    <a:pt x="36" y="9"/>
                  </a:cubicBezTo>
                  <a:cubicBezTo>
                    <a:pt x="36" y="7"/>
                    <a:pt x="37" y="3"/>
                    <a:pt x="37" y="1"/>
                  </a:cubicBezTo>
                  <a:cubicBezTo>
                    <a:pt x="35" y="1"/>
                    <a:pt x="31" y="2"/>
                    <a:pt x="28" y="3"/>
                  </a:cubicBezTo>
                  <a:cubicBezTo>
                    <a:pt x="28" y="3"/>
                    <a:pt x="29" y="3"/>
                    <a:pt x="29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3" y="3"/>
                    <a:pt x="33" y="3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27" y="11"/>
                    <a:pt x="23" y="15"/>
                  </a:cubicBezTo>
                  <a:cubicBezTo>
                    <a:pt x="23" y="16"/>
                    <a:pt x="23" y="16"/>
                    <a:pt x="22" y="16"/>
                  </a:cubicBezTo>
                  <a:cubicBezTo>
                    <a:pt x="22" y="15"/>
                    <a:pt x="20" y="14"/>
                    <a:pt x="18" y="14"/>
                  </a:cubicBezTo>
                  <a:cubicBezTo>
                    <a:pt x="16" y="13"/>
                    <a:pt x="14" y="11"/>
                    <a:pt x="12" y="10"/>
                  </a:cubicBezTo>
                  <a:cubicBezTo>
                    <a:pt x="12" y="10"/>
                    <a:pt x="10" y="10"/>
                    <a:pt x="10" y="11"/>
                  </a:cubicBezTo>
                  <a:lnTo>
                    <a:pt x="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9" name="Freeform 269">
              <a:extLst>
                <a:ext uri="{FF2B5EF4-FFF2-40B4-BE49-F238E27FC236}">
                  <a16:creationId xmlns:a16="http://schemas.microsoft.com/office/drawing/2014/main" id="{08A4E0DD-1A62-4334-887E-FA32A3078A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73" y="2925"/>
              <a:ext cx="15" cy="28"/>
            </a:xfrm>
            <a:custGeom>
              <a:avLst/>
              <a:gdLst>
                <a:gd name="T0" fmla="*/ 6 w 6"/>
                <a:gd name="T1" fmla="*/ 11 h 11"/>
                <a:gd name="T2" fmla="*/ 1 w 6"/>
                <a:gd name="T3" fmla="*/ 11 h 11"/>
                <a:gd name="T4" fmla="*/ 0 w 6"/>
                <a:gd name="T5" fmla="*/ 11 h 11"/>
                <a:gd name="T6" fmla="*/ 0 w 6"/>
                <a:gd name="T7" fmla="*/ 8 h 11"/>
                <a:gd name="T8" fmla="*/ 0 w 6"/>
                <a:gd name="T9" fmla="*/ 6 h 11"/>
                <a:gd name="T10" fmla="*/ 0 w 6"/>
                <a:gd name="T11" fmla="*/ 5 h 11"/>
                <a:gd name="T12" fmla="*/ 4 w 6"/>
                <a:gd name="T13" fmla="*/ 2 h 11"/>
                <a:gd name="T14" fmla="*/ 5 w 6"/>
                <a:gd name="T15" fmla="*/ 1 h 11"/>
                <a:gd name="T16" fmla="*/ 6 w 6"/>
                <a:gd name="T17" fmla="*/ 0 h 11"/>
                <a:gd name="T18" fmla="*/ 6 w 6"/>
                <a:gd name="T19" fmla="*/ 1 h 11"/>
                <a:gd name="T20" fmla="*/ 6 w 6"/>
                <a:gd name="T21" fmla="*/ 11 h 11"/>
                <a:gd name="T22" fmla="*/ 6 w 6"/>
                <a:gd name="T23" fmla="*/ 11 h 11"/>
                <a:gd name="T24" fmla="*/ 1 w 6"/>
                <a:gd name="T25" fmla="*/ 10 h 11"/>
                <a:gd name="T26" fmla="*/ 5 w 6"/>
                <a:gd name="T27" fmla="*/ 10 h 11"/>
                <a:gd name="T28" fmla="*/ 5 w 6"/>
                <a:gd name="T29" fmla="*/ 2 h 11"/>
                <a:gd name="T30" fmla="*/ 5 w 6"/>
                <a:gd name="T31" fmla="*/ 2 h 11"/>
                <a:gd name="T32" fmla="*/ 1 w 6"/>
                <a:gd name="T33" fmla="*/ 6 h 11"/>
                <a:gd name="T34" fmla="*/ 1 w 6"/>
                <a:gd name="T35" fmla="*/ 8 h 11"/>
                <a:gd name="T36" fmla="*/ 1 w 6"/>
                <a:gd name="T37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" h="11">
                  <a:moveTo>
                    <a:pt x="6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cubicBezTo>
                    <a:pt x="0" y="8"/>
                    <a:pt x="0" y="7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2" y="4"/>
                    <a:pt x="3" y="3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6" y="0"/>
                    <a:pt x="6" y="0"/>
                  </a:cubicBezTo>
                  <a:cubicBezTo>
                    <a:pt x="6" y="0"/>
                    <a:pt x="6" y="1"/>
                    <a:pt x="6" y="1"/>
                  </a:cubicBezTo>
                  <a:cubicBezTo>
                    <a:pt x="6" y="5"/>
                    <a:pt x="6" y="8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lose/>
                  <a:moveTo>
                    <a:pt x="1" y="1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8"/>
                    <a:pt x="5" y="5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4"/>
                    <a:pt x="2" y="5"/>
                    <a:pt x="1" y="6"/>
                  </a:cubicBezTo>
                  <a:cubicBezTo>
                    <a:pt x="1" y="7"/>
                    <a:pt x="1" y="8"/>
                    <a:pt x="1" y="8"/>
                  </a:cubicBezTo>
                  <a:cubicBezTo>
                    <a:pt x="1" y="9"/>
                    <a:pt x="1" y="10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0" name="Freeform 270">
              <a:extLst>
                <a:ext uri="{FF2B5EF4-FFF2-40B4-BE49-F238E27FC236}">
                  <a16:creationId xmlns:a16="http://schemas.microsoft.com/office/drawing/2014/main" id="{E998DA82-4079-4611-BA91-0A281B1783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93" y="2918"/>
              <a:ext cx="15" cy="35"/>
            </a:xfrm>
            <a:custGeom>
              <a:avLst/>
              <a:gdLst>
                <a:gd name="T0" fmla="*/ 6 w 6"/>
                <a:gd name="T1" fmla="*/ 14 h 14"/>
                <a:gd name="T2" fmla="*/ 1 w 6"/>
                <a:gd name="T3" fmla="*/ 14 h 14"/>
                <a:gd name="T4" fmla="*/ 0 w 6"/>
                <a:gd name="T5" fmla="*/ 14 h 14"/>
                <a:gd name="T6" fmla="*/ 0 w 6"/>
                <a:gd name="T7" fmla="*/ 8 h 14"/>
                <a:gd name="T8" fmla="*/ 0 w 6"/>
                <a:gd name="T9" fmla="*/ 2 h 14"/>
                <a:gd name="T10" fmla="*/ 0 w 6"/>
                <a:gd name="T11" fmla="*/ 2 h 14"/>
                <a:gd name="T12" fmla="*/ 0 w 6"/>
                <a:gd name="T13" fmla="*/ 2 h 14"/>
                <a:gd name="T14" fmla="*/ 2 w 6"/>
                <a:gd name="T15" fmla="*/ 0 h 14"/>
                <a:gd name="T16" fmla="*/ 2 w 6"/>
                <a:gd name="T17" fmla="*/ 0 h 14"/>
                <a:gd name="T18" fmla="*/ 5 w 6"/>
                <a:gd name="T19" fmla="*/ 2 h 14"/>
                <a:gd name="T20" fmla="*/ 6 w 6"/>
                <a:gd name="T21" fmla="*/ 3 h 14"/>
                <a:gd name="T22" fmla="*/ 6 w 6"/>
                <a:gd name="T23" fmla="*/ 4 h 14"/>
                <a:gd name="T24" fmla="*/ 6 w 6"/>
                <a:gd name="T25" fmla="*/ 14 h 14"/>
                <a:gd name="T26" fmla="*/ 6 w 6"/>
                <a:gd name="T27" fmla="*/ 14 h 14"/>
                <a:gd name="T28" fmla="*/ 1 w 6"/>
                <a:gd name="T29" fmla="*/ 13 h 14"/>
                <a:gd name="T30" fmla="*/ 5 w 6"/>
                <a:gd name="T31" fmla="*/ 13 h 14"/>
                <a:gd name="T32" fmla="*/ 5 w 6"/>
                <a:gd name="T33" fmla="*/ 4 h 14"/>
                <a:gd name="T34" fmla="*/ 4 w 6"/>
                <a:gd name="T35" fmla="*/ 3 h 14"/>
                <a:gd name="T36" fmla="*/ 2 w 6"/>
                <a:gd name="T37" fmla="*/ 1 h 14"/>
                <a:gd name="T38" fmla="*/ 1 w 6"/>
                <a:gd name="T39" fmla="*/ 2 h 14"/>
                <a:gd name="T40" fmla="*/ 1 w 6"/>
                <a:gd name="T41" fmla="*/ 3 h 14"/>
                <a:gd name="T42" fmla="*/ 1 w 6"/>
                <a:gd name="T43" fmla="*/ 8 h 14"/>
                <a:gd name="T44" fmla="*/ 1 w 6"/>
                <a:gd name="T45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" h="14">
                  <a:moveTo>
                    <a:pt x="6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0" y="14"/>
                    <a:pt x="0" y="14"/>
                  </a:cubicBezTo>
                  <a:cubicBezTo>
                    <a:pt x="0" y="12"/>
                    <a:pt x="0" y="10"/>
                    <a:pt x="0" y="8"/>
                  </a:cubicBezTo>
                  <a:cubicBezTo>
                    <a:pt x="0" y="7"/>
                    <a:pt x="0" y="5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1"/>
                    <a:pt x="4" y="1"/>
                    <a:pt x="5" y="2"/>
                  </a:cubicBezTo>
                  <a:cubicBezTo>
                    <a:pt x="5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7"/>
                    <a:pt x="6" y="11"/>
                    <a:pt x="6" y="14"/>
                  </a:cubicBezTo>
                  <a:cubicBezTo>
                    <a:pt x="6" y="14"/>
                    <a:pt x="6" y="14"/>
                    <a:pt x="6" y="14"/>
                  </a:cubicBezTo>
                  <a:close/>
                  <a:moveTo>
                    <a:pt x="1" y="13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5" y="11"/>
                    <a:pt x="5" y="7"/>
                    <a:pt x="5" y="4"/>
                  </a:cubicBezTo>
                  <a:cubicBezTo>
                    <a:pt x="5" y="3"/>
                    <a:pt x="4" y="3"/>
                    <a:pt x="4" y="3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1"/>
                    <a:pt x="1" y="2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1" y="5"/>
                    <a:pt x="1" y="7"/>
                    <a:pt x="1" y="8"/>
                  </a:cubicBezTo>
                  <a:cubicBezTo>
                    <a:pt x="1" y="10"/>
                    <a:pt x="1" y="11"/>
                    <a:pt x="1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1" name="Freeform 271">
              <a:extLst>
                <a:ext uri="{FF2B5EF4-FFF2-40B4-BE49-F238E27FC236}">
                  <a16:creationId xmlns:a16="http://schemas.microsoft.com/office/drawing/2014/main" id="{17EA80E1-B2BE-429F-8F81-8E66AEF446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3" y="2928"/>
              <a:ext cx="17" cy="25"/>
            </a:xfrm>
            <a:custGeom>
              <a:avLst/>
              <a:gdLst>
                <a:gd name="T0" fmla="*/ 6 w 7"/>
                <a:gd name="T1" fmla="*/ 10 h 10"/>
                <a:gd name="T2" fmla="*/ 1 w 7"/>
                <a:gd name="T3" fmla="*/ 10 h 10"/>
                <a:gd name="T4" fmla="*/ 1 w 7"/>
                <a:gd name="T5" fmla="*/ 10 h 10"/>
                <a:gd name="T6" fmla="*/ 0 w 7"/>
                <a:gd name="T7" fmla="*/ 1 h 10"/>
                <a:gd name="T8" fmla="*/ 1 w 7"/>
                <a:gd name="T9" fmla="*/ 0 h 10"/>
                <a:gd name="T10" fmla="*/ 1 w 7"/>
                <a:gd name="T11" fmla="*/ 0 h 10"/>
                <a:gd name="T12" fmla="*/ 2 w 7"/>
                <a:gd name="T13" fmla="*/ 1 h 10"/>
                <a:gd name="T14" fmla="*/ 4 w 7"/>
                <a:gd name="T15" fmla="*/ 1 h 10"/>
                <a:gd name="T16" fmla="*/ 5 w 7"/>
                <a:gd name="T17" fmla="*/ 1 h 10"/>
                <a:gd name="T18" fmla="*/ 6 w 7"/>
                <a:gd name="T19" fmla="*/ 0 h 10"/>
                <a:gd name="T20" fmla="*/ 6 w 7"/>
                <a:gd name="T21" fmla="*/ 0 h 10"/>
                <a:gd name="T22" fmla="*/ 7 w 7"/>
                <a:gd name="T23" fmla="*/ 1 h 10"/>
                <a:gd name="T24" fmla="*/ 7 w 7"/>
                <a:gd name="T25" fmla="*/ 10 h 10"/>
                <a:gd name="T26" fmla="*/ 6 w 7"/>
                <a:gd name="T27" fmla="*/ 10 h 10"/>
                <a:gd name="T28" fmla="*/ 2 w 7"/>
                <a:gd name="T29" fmla="*/ 9 h 10"/>
                <a:gd name="T30" fmla="*/ 6 w 7"/>
                <a:gd name="T31" fmla="*/ 9 h 10"/>
                <a:gd name="T32" fmla="*/ 6 w 7"/>
                <a:gd name="T33" fmla="*/ 2 h 10"/>
                <a:gd name="T34" fmla="*/ 4 w 7"/>
                <a:gd name="T35" fmla="*/ 2 h 10"/>
                <a:gd name="T36" fmla="*/ 2 w 7"/>
                <a:gd name="T37" fmla="*/ 1 h 10"/>
                <a:gd name="T38" fmla="*/ 1 w 7"/>
                <a:gd name="T39" fmla="*/ 1 h 10"/>
                <a:gd name="T40" fmla="*/ 2 w 7"/>
                <a:gd name="T4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" h="10">
                  <a:moveTo>
                    <a:pt x="6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1"/>
                  </a:cubicBezTo>
                  <a:cubicBezTo>
                    <a:pt x="3" y="1"/>
                    <a:pt x="4" y="1"/>
                    <a:pt x="4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7" y="0"/>
                    <a:pt x="7" y="1"/>
                  </a:cubicBezTo>
                  <a:cubicBezTo>
                    <a:pt x="7" y="4"/>
                    <a:pt x="7" y="7"/>
                    <a:pt x="7" y="10"/>
                  </a:cubicBezTo>
                  <a:cubicBezTo>
                    <a:pt x="7" y="10"/>
                    <a:pt x="6" y="10"/>
                    <a:pt x="6" y="10"/>
                  </a:cubicBezTo>
                  <a:close/>
                  <a:moveTo>
                    <a:pt x="2" y="9"/>
                  </a:moveTo>
                  <a:cubicBezTo>
                    <a:pt x="6" y="9"/>
                    <a:pt x="6" y="9"/>
                    <a:pt x="6" y="9"/>
                  </a:cubicBezTo>
                  <a:cubicBezTo>
                    <a:pt x="6" y="7"/>
                    <a:pt x="6" y="5"/>
                    <a:pt x="6" y="2"/>
                  </a:cubicBezTo>
                  <a:cubicBezTo>
                    <a:pt x="5" y="2"/>
                    <a:pt x="5" y="2"/>
                    <a:pt x="4" y="2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1"/>
                    <a:pt x="2" y="1"/>
                    <a:pt x="1" y="1"/>
                  </a:cubicBezTo>
                  <a:lnTo>
                    <a:pt x="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2" name="Freeform 272">
              <a:extLst>
                <a:ext uri="{FF2B5EF4-FFF2-40B4-BE49-F238E27FC236}">
                  <a16:creationId xmlns:a16="http://schemas.microsoft.com/office/drawing/2014/main" id="{90D2F7A2-0DCD-4B57-A3B7-40A5BAE696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35" y="2910"/>
              <a:ext cx="15" cy="43"/>
            </a:xfrm>
            <a:custGeom>
              <a:avLst/>
              <a:gdLst>
                <a:gd name="T0" fmla="*/ 5 w 6"/>
                <a:gd name="T1" fmla="*/ 17 h 17"/>
                <a:gd name="T2" fmla="*/ 0 w 6"/>
                <a:gd name="T3" fmla="*/ 17 h 17"/>
                <a:gd name="T4" fmla="*/ 0 w 6"/>
                <a:gd name="T5" fmla="*/ 17 h 17"/>
                <a:gd name="T6" fmla="*/ 0 w 6"/>
                <a:gd name="T7" fmla="*/ 11 h 17"/>
                <a:gd name="T8" fmla="*/ 0 w 6"/>
                <a:gd name="T9" fmla="*/ 6 h 17"/>
                <a:gd name="T10" fmla="*/ 0 w 6"/>
                <a:gd name="T11" fmla="*/ 5 h 17"/>
                <a:gd name="T12" fmla="*/ 1 w 6"/>
                <a:gd name="T13" fmla="*/ 4 h 17"/>
                <a:gd name="T14" fmla="*/ 5 w 6"/>
                <a:gd name="T15" fmla="*/ 0 h 17"/>
                <a:gd name="T16" fmla="*/ 5 w 6"/>
                <a:gd name="T17" fmla="*/ 0 h 17"/>
                <a:gd name="T18" fmla="*/ 6 w 6"/>
                <a:gd name="T19" fmla="*/ 0 h 17"/>
                <a:gd name="T20" fmla="*/ 6 w 6"/>
                <a:gd name="T21" fmla="*/ 17 h 17"/>
                <a:gd name="T22" fmla="*/ 5 w 6"/>
                <a:gd name="T23" fmla="*/ 17 h 17"/>
                <a:gd name="T24" fmla="*/ 1 w 6"/>
                <a:gd name="T25" fmla="*/ 16 h 17"/>
                <a:gd name="T26" fmla="*/ 5 w 6"/>
                <a:gd name="T27" fmla="*/ 16 h 17"/>
                <a:gd name="T28" fmla="*/ 5 w 6"/>
                <a:gd name="T29" fmla="*/ 2 h 17"/>
                <a:gd name="T30" fmla="*/ 2 w 6"/>
                <a:gd name="T31" fmla="*/ 4 h 17"/>
                <a:gd name="T32" fmla="*/ 1 w 6"/>
                <a:gd name="T33" fmla="*/ 6 h 17"/>
                <a:gd name="T34" fmla="*/ 1 w 6"/>
                <a:gd name="T35" fmla="*/ 11 h 17"/>
                <a:gd name="T36" fmla="*/ 1 w 6"/>
                <a:gd name="T37" fmla="*/ 1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" h="17">
                  <a:moveTo>
                    <a:pt x="5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5"/>
                    <a:pt x="0" y="13"/>
                    <a:pt x="0" y="11"/>
                  </a:cubicBezTo>
                  <a:cubicBezTo>
                    <a:pt x="0" y="10"/>
                    <a:pt x="0" y="8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cubicBezTo>
                    <a:pt x="0" y="5"/>
                    <a:pt x="0" y="5"/>
                    <a:pt x="1" y="4"/>
                  </a:cubicBezTo>
                  <a:cubicBezTo>
                    <a:pt x="3" y="2"/>
                    <a:pt x="4" y="1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6"/>
                    <a:pt x="6" y="12"/>
                    <a:pt x="6" y="17"/>
                  </a:cubicBezTo>
                  <a:cubicBezTo>
                    <a:pt x="6" y="17"/>
                    <a:pt x="6" y="17"/>
                    <a:pt x="5" y="17"/>
                  </a:cubicBezTo>
                  <a:close/>
                  <a:moveTo>
                    <a:pt x="1" y="16"/>
                  </a:moveTo>
                  <a:cubicBezTo>
                    <a:pt x="5" y="16"/>
                    <a:pt x="5" y="16"/>
                    <a:pt x="5" y="16"/>
                  </a:cubicBezTo>
                  <a:cubicBezTo>
                    <a:pt x="5" y="12"/>
                    <a:pt x="5" y="7"/>
                    <a:pt x="5" y="2"/>
                  </a:cubicBezTo>
                  <a:cubicBezTo>
                    <a:pt x="4" y="2"/>
                    <a:pt x="3" y="3"/>
                    <a:pt x="2" y="4"/>
                  </a:cubicBezTo>
                  <a:cubicBezTo>
                    <a:pt x="1" y="5"/>
                    <a:pt x="1" y="6"/>
                    <a:pt x="1" y="6"/>
                  </a:cubicBezTo>
                  <a:cubicBezTo>
                    <a:pt x="1" y="8"/>
                    <a:pt x="1" y="10"/>
                    <a:pt x="1" y="11"/>
                  </a:cubicBezTo>
                  <a:cubicBezTo>
                    <a:pt x="1" y="13"/>
                    <a:pt x="1" y="15"/>
                    <a:pt x="1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3" name="Freeform 273">
              <a:extLst>
                <a:ext uri="{FF2B5EF4-FFF2-40B4-BE49-F238E27FC236}">
                  <a16:creationId xmlns:a16="http://schemas.microsoft.com/office/drawing/2014/main" id="{8E179A58-B1B0-40CA-8397-89689C7C9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28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1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1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4" name="Freeform 274">
              <a:extLst>
                <a:ext uri="{FF2B5EF4-FFF2-40B4-BE49-F238E27FC236}">
                  <a16:creationId xmlns:a16="http://schemas.microsoft.com/office/drawing/2014/main" id="{2FF1090F-2C41-49DF-A739-43D8B9418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41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1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1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5" name="Freeform 275">
              <a:extLst>
                <a:ext uri="{FF2B5EF4-FFF2-40B4-BE49-F238E27FC236}">
                  <a16:creationId xmlns:a16="http://schemas.microsoft.com/office/drawing/2014/main" id="{F97E8A76-168C-40EE-A35F-13AC69D83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05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1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1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6" name="Freeform 276">
              <a:extLst>
                <a:ext uri="{FF2B5EF4-FFF2-40B4-BE49-F238E27FC236}">
                  <a16:creationId xmlns:a16="http://schemas.microsoft.com/office/drawing/2014/main" id="{BF8EACBD-5BD7-4421-A75A-5EE3CFF46F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895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0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0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7" name="Freeform 277">
              <a:extLst>
                <a:ext uri="{FF2B5EF4-FFF2-40B4-BE49-F238E27FC236}">
                  <a16:creationId xmlns:a16="http://schemas.microsoft.com/office/drawing/2014/main" id="{87B2E5D1-50B9-4EA6-A32D-C84A60015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" y="2918"/>
              <a:ext cx="8" cy="2"/>
            </a:xfrm>
            <a:custGeom>
              <a:avLst/>
              <a:gdLst>
                <a:gd name="T0" fmla="*/ 2 w 3"/>
                <a:gd name="T1" fmla="*/ 1 h 1"/>
                <a:gd name="T2" fmla="*/ 1 w 3"/>
                <a:gd name="T3" fmla="*/ 1 h 1"/>
                <a:gd name="T4" fmla="*/ 0 w 3"/>
                <a:gd name="T5" fmla="*/ 0 h 1"/>
                <a:gd name="T6" fmla="*/ 1 w 3"/>
                <a:gd name="T7" fmla="*/ 0 h 1"/>
                <a:gd name="T8" fmla="*/ 2 w 3"/>
                <a:gd name="T9" fmla="*/ 0 h 1"/>
                <a:gd name="T10" fmla="*/ 3 w 3"/>
                <a:gd name="T11" fmla="*/ 0 h 1"/>
                <a:gd name="T12" fmla="*/ 2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8" name="Freeform 278">
              <a:extLst>
                <a:ext uri="{FF2B5EF4-FFF2-40B4-BE49-F238E27FC236}">
                  <a16:creationId xmlns:a16="http://schemas.microsoft.com/office/drawing/2014/main" id="{20871A84-5A8D-4FE9-8B64-5149B0F69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3" y="2943"/>
              <a:ext cx="15" cy="10"/>
            </a:xfrm>
            <a:custGeom>
              <a:avLst/>
              <a:gdLst>
                <a:gd name="T0" fmla="*/ 1 w 6"/>
                <a:gd name="T1" fmla="*/ 4 h 4"/>
                <a:gd name="T2" fmla="*/ 0 w 6"/>
                <a:gd name="T3" fmla="*/ 4 h 4"/>
                <a:gd name="T4" fmla="*/ 1 w 6"/>
                <a:gd name="T5" fmla="*/ 3 h 4"/>
                <a:gd name="T6" fmla="*/ 3 w 6"/>
                <a:gd name="T7" fmla="*/ 2 h 4"/>
                <a:gd name="T8" fmla="*/ 5 w 6"/>
                <a:gd name="T9" fmla="*/ 1 h 4"/>
                <a:gd name="T10" fmla="*/ 6 w 6"/>
                <a:gd name="T11" fmla="*/ 1 h 4"/>
                <a:gd name="T12" fmla="*/ 6 w 6"/>
                <a:gd name="T13" fmla="*/ 1 h 4"/>
                <a:gd name="T14" fmla="*/ 3 w 6"/>
                <a:gd name="T15" fmla="*/ 3 h 4"/>
                <a:gd name="T16" fmla="*/ 1 w 6"/>
                <a:gd name="T17" fmla="*/ 4 h 4"/>
                <a:gd name="T18" fmla="*/ 1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1" y="4"/>
                  </a:moveTo>
                  <a:cubicBezTo>
                    <a:pt x="1" y="4"/>
                    <a:pt x="1" y="4"/>
                    <a:pt x="0" y="4"/>
                  </a:cubicBezTo>
                  <a:cubicBezTo>
                    <a:pt x="0" y="4"/>
                    <a:pt x="0" y="3"/>
                    <a:pt x="1" y="3"/>
                  </a:cubicBezTo>
                  <a:cubicBezTo>
                    <a:pt x="1" y="3"/>
                    <a:pt x="2" y="2"/>
                    <a:pt x="3" y="2"/>
                  </a:cubicBezTo>
                  <a:cubicBezTo>
                    <a:pt x="4" y="2"/>
                    <a:pt x="4" y="1"/>
                    <a:pt x="5" y="1"/>
                  </a:cubicBezTo>
                  <a:cubicBezTo>
                    <a:pt x="5" y="0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2"/>
                    <a:pt x="4" y="2"/>
                    <a:pt x="3" y="3"/>
                  </a:cubicBezTo>
                  <a:cubicBezTo>
                    <a:pt x="3" y="3"/>
                    <a:pt x="2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9" name="Freeform 279">
              <a:extLst>
                <a:ext uri="{FF2B5EF4-FFF2-40B4-BE49-F238E27FC236}">
                  <a16:creationId xmlns:a16="http://schemas.microsoft.com/office/drawing/2014/main" id="{9CA44169-AB5A-4390-9AA5-9998A5AC3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3" y="2938"/>
              <a:ext cx="15" cy="8"/>
            </a:xfrm>
            <a:custGeom>
              <a:avLst/>
              <a:gdLst>
                <a:gd name="T0" fmla="*/ 1 w 6"/>
                <a:gd name="T1" fmla="*/ 3 h 3"/>
                <a:gd name="T2" fmla="*/ 0 w 6"/>
                <a:gd name="T3" fmla="*/ 3 h 3"/>
                <a:gd name="T4" fmla="*/ 1 w 6"/>
                <a:gd name="T5" fmla="*/ 2 h 3"/>
                <a:gd name="T6" fmla="*/ 3 w 6"/>
                <a:gd name="T7" fmla="*/ 1 h 3"/>
                <a:gd name="T8" fmla="*/ 5 w 6"/>
                <a:gd name="T9" fmla="*/ 0 h 3"/>
                <a:gd name="T10" fmla="*/ 6 w 6"/>
                <a:gd name="T11" fmla="*/ 0 h 3"/>
                <a:gd name="T12" fmla="*/ 6 w 6"/>
                <a:gd name="T13" fmla="*/ 1 h 3"/>
                <a:gd name="T14" fmla="*/ 1 w 6"/>
                <a:gd name="T15" fmla="*/ 3 h 3"/>
                <a:gd name="T16" fmla="*/ 1 w 6"/>
                <a:gd name="T1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3">
                  <a:moveTo>
                    <a:pt x="1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0" y="3"/>
                    <a:pt x="0" y="2"/>
                    <a:pt x="1" y="2"/>
                  </a:cubicBezTo>
                  <a:cubicBezTo>
                    <a:pt x="2" y="2"/>
                    <a:pt x="2" y="2"/>
                    <a:pt x="3" y="1"/>
                  </a:cubicBezTo>
                  <a:cubicBezTo>
                    <a:pt x="4" y="1"/>
                    <a:pt x="4" y="0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1"/>
                    <a:pt x="6" y="1"/>
                  </a:cubicBezTo>
                  <a:cubicBezTo>
                    <a:pt x="4" y="2"/>
                    <a:pt x="3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0" name="Freeform 280">
              <a:extLst>
                <a:ext uri="{FF2B5EF4-FFF2-40B4-BE49-F238E27FC236}">
                  <a16:creationId xmlns:a16="http://schemas.microsoft.com/office/drawing/2014/main" id="{551A0098-2A87-4B97-8D8D-8D2234131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923"/>
              <a:ext cx="12" cy="7"/>
            </a:xfrm>
            <a:custGeom>
              <a:avLst/>
              <a:gdLst>
                <a:gd name="T0" fmla="*/ 1 w 5"/>
                <a:gd name="T1" fmla="*/ 3 h 3"/>
                <a:gd name="T2" fmla="*/ 0 w 5"/>
                <a:gd name="T3" fmla="*/ 3 h 3"/>
                <a:gd name="T4" fmla="*/ 1 w 5"/>
                <a:gd name="T5" fmla="*/ 2 h 3"/>
                <a:gd name="T6" fmla="*/ 4 w 5"/>
                <a:gd name="T7" fmla="*/ 0 h 3"/>
                <a:gd name="T8" fmla="*/ 5 w 5"/>
                <a:gd name="T9" fmla="*/ 0 h 3"/>
                <a:gd name="T10" fmla="*/ 5 w 5"/>
                <a:gd name="T11" fmla="*/ 1 h 3"/>
                <a:gd name="T12" fmla="*/ 1 w 5"/>
                <a:gd name="T13" fmla="*/ 3 h 3"/>
                <a:gd name="T14" fmla="*/ 1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2" y="2"/>
                    <a:pt x="3" y="1"/>
                    <a:pt x="4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" y="2"/>
                    <a:pt x="2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1" name="Freeform 281">
              <a:extLst>
                <a:ext uri="{FF2B5EF4-FFF2-40B4-BE49-F238E27FC236}">
                  <a16:creationId xmlns:a16="http://schemas.microsoft.com/office/drawing/2014/main" id="{0280607A-0A69-47F4-A536-1CA5762FBD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930"/>
              <a:ext cx="15" cy="11"/>
            </a:xfrm>
            <a:custGeom>
              <a:avLst/>
              <a:gdLst>
                <a:gd name="T0" fmla="*/ 1 w 6"/>
                <a:gd name="T1" fmla="*/ 4 h 4"/>
                <a:gd name="T2" fmla="*/ 1 w 6"/>
                <a:gd name="T3" fmla="*/ 4 h 4"/>
                <a:gd name="T4" fmla="*/ 1 w 6"/>
                <a:gd name="T5" fmla="*/ 3 h 4"/>
                <a:gd name="T6" fmla="*/ 6 w 6"/>
                <a:gd name="T7" fmla="*/ 0 h 4"/>
                <a:gd name="T8" fmla="*/ 6 w 6"/>
                <a:gd name="T9" fmla="*/ 0 h 4"/>
                <a:gd name="T10" fmla="*/ 6 w 6"/>
                <a:gd name="T11" fmla="*/ 1 h 4"/>
                <a:gd name="T12" fmla="*/ 1 w 6"/>
                <a:gd name="T13" fmla="*/ 4 h 4"/>
                <a:gd name="T14" fmla="*/ 1 w 6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1" y="3"/>
                    <a:pt x="1" y="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2" name="Freeform 282">
              <a:extLst>
                <a:ext uri="{FF2B5EF4-FFF2-40B4-BE49-F238E27FC236}">
                  <a16:creationId xmlns:a16="http://schemas.microsoft.com/office/drawing/2014/main" id="{3BB1A0FB-742E-46C7-B4C5-02BD35B8B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938"/>
              <a:ext cx="15" cy="10"/>
            </a:xfrm>
            <a:custGeom>
              <a:avLst/>
              <a:gdLst>
                <a:gd name="T0" fmla="*/ 1 w 6"/>
                <a:gd name="T1" fmla="*/ 4 h 4"/>
                <a:gd name="T2" fmla="*/ 0 w 6"/>
                <a:gd name="T3" fmla="*/ 4 h 4"/>
                <a:gd name="T4" fmla="*/ 1 w 6"/>
                <a:gd name="T5" fmla="*/ 3 h 4"/>
                <a:gd name="T6" fmla="*/ 3 w 6"/>
                <a:gd name="T7" fmla="*/ 2 h 4"/>
                <a:gd name="T8" fmla="*/ 6 w 6"/>
                <a:gd name="T9" fmla="*/ 0 h 4"/>
                <a:gd name="T10" fmla="*/ 6 w 6"/>
                <a:gd name="T11" fmla="*/ 1 h 4"/>
                <a:gd name="T12" fmla="*/ 6 w 6"/>
                <a:gd name="T13" fmla="*/ 1 h 4"/>
                <a:gd name="T14" fmla="*/ 4 w 6"/>
                <a:gd name="T15" fmla="*/ 3 h 4"/>
                <a:gd name="T16" fmla="*/ 1 w 6"/>
                <a:gd name="T17" fmla="*/ 4 h 4"/>
                <a:gd name="T18" fmla="*/ 1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1" y="4"/>
                  </a:moveTo>
                  <a:cubicBezTo>
                    <a:pt x="1" y="4"/>
                    <a:pt x="1" y="4"/>
                    <a:pt x="0" y="4"/>
                  </a:cubicBezTo>
                  <a:cubicBezTo>
                    <a:pt x="0" y="4"/>
                    <a:pt x="0" y="3"/>
                    <a:pt x="1" y="3"/>
                  </a:cubicBezTo>
                  <a:cubicBezTo>
                    <a:pt x="2" y="3"/>
                    <a:pt x="2" y="2"/>
                    <a:pt x="3" y="2"/>
                  </a:cubicBezTo>
                  <a:cubicBezTo>
                    <a:pt x="4" y="1"/>
                    <a:pt x="5" y="1"/>
                    <a:pt x="6" y="0"/>
                  </a:cubicBez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3"/>
                    <a:pt x="2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" name="Freeform 283">
              <a:extLst>
                <a:ext uri="{FF2B5EF4-FFF2-40B4-BE49-F238E27FC236}">
                  <a16:creationId xmlns:a16="http://schemas.microsoft.com/office/drawing/2014/main" id="{3C6DD370-F4E9-442A-9998-DD465C168F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8" y="2946"/>
              <a:ext cx="10" cy="7"/>
            </a:xfrm>
            <a:custGeom>
              <a:avLst/>
              <a:gdLst>
                <a:gd name="T0" fmla="*/ 0 w 4"/>
                <a:gd name="T1" fmla="*/ 3 h 3"/>
                <a:gd name="T2" fmla="*/ 0 w 4"/>
                <a:gd name="T3" fmla="*/ 3 h 3"/>
                <a:gd name="T4" fmla="*/ 0 w 4"/>
                <a:gd name="T5" fmla="*/ 2 h 3"/>
                <a:gd name="T6" fmla="*/ 4 w 4"/>
                <a:gd name="T7" fmla="*/ 0 h 3"/>
                <a:gd name="T8" fmla="*/ 4 w 4"/>
                <a:gd name="T9" fmla="*/ 0 h 3"/>
                <a:gd name="T10" fmla="*/ 4 w 4"/>
                <a:gd name="T11" fmla="*/ 1 h 3"/>
                <a:gd name="T12" fmla="*/ 0 w 4"/>
                <a:gd name="T13" fmla="*/ 3 h 3"/>
                <a:gd name="T14" fmla="*/ 0 w 4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1" y="2"/>
                    <a:pt x="3" y="1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1"/>
                    <a:pt x="4" y="1"/>
                  </a:cubicBezTo>
                  <a:cubicBezTo>
                    <a:pt x="3" y="2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4" name="Freeform 284">
              <a:extLst>
                <a:ext uri="{FF2B5EF4-FFF2-40B4-BE49-F238E27FC236}">
                  <a16:creationId xmlns:a16="http://schemas.microsoft.com/office/drawing/2014/main" id="{E4D6C77E-EFFE-45DD-97F7-1197339FC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5" y="2933"/>
              <a:ext cx="13" cy="8"/>
            </a:xfrm>
            <a:custGeom>
              <a:avLst/>
              <a:gdLst>
                <a:gd name="T0" fmla="*/ 0 w 5"/>
                <a:gd name="T1" fmla="*/ 3 h 3"/>
                <a:gd name="T2" fmla="*/ 0 w 5"/>
                <a:gd name="T3" fmla="*/ 3 h 3"/>
                <a:gd name="T4" fmla="*/ 0 w 5"/>
                <a:gd name="T5" fmla="*/ 2 h 3"/>
                <a:gd name="T6" fmla="*/ 2 w 5"/>
                <a:gd name="T7" fmla="*/ 1 h 3"/>
                <a:gd name="T8" fmla="*/ 5 w 5"/>
                <a:gd name="T9" fmla="*/ 0 h 3"/>
                <a:gd name="T10" fmla="*/ 5 w 5"/>
                <a:gd name="T11" fmla="*/ 0 h 3"/>
                <a:gd name="T12" fmla="*/ 5 w 5"/>
                <a:gd name="T13" fmla="*/ 1 h 3"/>
                <a:gd name="T14" fmla="*/ 3 w 5"/>
                <a:gd name="T15" fmla="*/ 2 h 3"/>
                <a:gd name="T16" fmla="*/ 0 w 5"/>
                <a:gd name="T17" fmla="*/ 3 h 3"/>
                <a:gd name="T18" fmla="*/ 0 w 5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3" y="1"/>
                    <a:pt x="4" y="1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4" y="2"/>
                    <a:pt x="3" y="2"/>
                  </a:cubicBezTo>
                  <a:cubicBezTo>
                    <a:pt x="2" y="3"/>
                    <a:pt x="1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5" name="Freeform 285">
              <a:extLst>
                <a:ext uri="{FF2B5EF4-FFF2-40B4-BE49-F238E27FC236}">
                  <a16:creationId xmlns:a16="http://schemas.microsoft.com/office/drawing/2014/main" id="{AA2AFCC6-E7EC-4944-A357-5D343AC5F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3" y="2941"/>
              <a:ext cx="17" cy="10"/>
            </a:xfrm>
            <a:custGeom>
              <a:avLst/>
              <a:gdLst>
                <a:gd name="T0" fmla="*/ 1 w 7"/>
                <a:gd name="T1" fmla="*/ 4 h 4"/>
                <a:gd name="T2" fmla="*/ 1 w 7"/>
                <a:gd name="T3" fmla="*/ 4 h 4"/>
                <a:gd name="T4" fmla="*/ 1 w 7"/>
                <a:gd name="T5" fmla="*/ 3 h 4"/>
                <a:gd name="T6" fmla="*/ 6 w 7"/>
                <a:gd name="T7" fmla="*/ 0 h 4"/>
                <a:gd name="T8" fmla="*/ 6 w 7"/>
                <a:gd name="T9" fmla="*/ 0 h 4"/>
                <a:gd name="T10" fmla="*/ 6 w 7"/>
                <a:gd name="T11" fmla="*/ 1 h 4"/>
                <a:gd name="T12" fmla="*/ 1 w 7"/>
                <a:gd name="T13" fmla="*/ 4 h 4"/>
                <a:gd name="T14" fmla="*/ 1 w 7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1" y="3"/>
                    <a:pt x="1" y="3"/>
                  </a:cubicBezTo>
                  <a:cubicBezTo>
                    <a:pt x="2" y="2"/>
                    <a:pt x="4" y="1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7" y="1"/>
                    <a:pt x="6" y="1"/>
                    <a:pt x="6" y="1"/>
                  </a:cubicBezTo>
                  <a:cubicBezTo>
                    <a:pt x="4" y="2"/>
                    <a:pt x="3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6" name="Freeform 286">
              <a:extLst>
                <a:ext uri="{FF2B5EF4-FFF2-40B4-BE49-F238E27FC236}">
                  <a16:creationId xmlns:a16="http://schemas.microsoft.com/office/drawing/2014/main" id="{A9913525-548A-4742-99CB-D072B0C48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8" y="2946"/>
              <a:ext cx="12" cy="7"/>
            </a:xfrm>
            <a:custGeom>
              <a:avLst/>
              <a:gdLst>
                <a:gd name="T0" fmla="*/ 1 w 5"/>
                <a:gd name="T1" fmla="*/ 3 h 3"/>
                <a:gd name="T2" fmla="*/ 0 w 5"/>
                <a:gd name="T3" fmla="*/ 3 h 3"/>
                <a:gd name="T4" fmla="*/ 1 w 5"/>
                <a:gd name="T5" fmla="*/ 2 h 3"/>
                <a:gd name="T6" fmla="*/ 4 w 5"/>
                <a:gd name="T7" fmla="*/ 0 h 3"/>
                <a:gd name="T8" fmla="*/ 4 w 5"/>
                <a:gd name="T9" fmla="*/ 1 h 3"/>
                <a:gd name="T10" fmla="*/ 4 w 5"/>
                <a:gd name="T11" fmla="*/ 1 h 3"/>
                <a:gd name="T12" fmla="*/ 1 w 5"/>
                <a:gd name="T13" fmla="*/ 3 h 3"/>
                <a:gd name="T14" fmla="*/ 1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1"/>
                  </a:cubicBezTo>
                  <a:cubicBezTo>
                    <a:pt x="5" y="1"/>
                    <a:pt x="4" y="1"/>
                    <a:pt x="4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7" name="Freeform 287">
              <a:extLst>
                <a:ext uri="{FF2B5EF4-FFF2-40B4-BE49-F238E27FC236}">
                  <a16:creationId xmlns:a16="http://schemas.microsoft.com/office/drawing/2014/main" id="{5186FEDC-1661-48EA-83CD-E538C9346B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5" y="2918"/>
              <a:ext cx="15" cy="15"/>
            </a:xfrm>
            <a:custGeom>
              <a:avLst/>
              <a:gdLst>
                <a:gd name="T0" fmla="*/ 0 w 6"/>
                <a:gd name="T1" fmla="*/ 6 h 6"/>
                <a:gd name="T2" fmla="*/ 0 w 6"/>
                <a:gd name="T3" fmla="*/ 6 h 6"/>
                <a:gd name="T4" fmla="*/ 0 w 6"/>
                <a:gd name="T5" fmla="*/ 5 h 6"/>
                <a:gd name="T6" fmla="*/ 4 w 6"/>
                <a:gd name="T7" fmla="*/ 1 h 6"/>
                <a:gd name="T8" fmla="*/ 5 w 6"/>
                <a:gd name="T9" fmla="*/ 1 h 6"/>
                <a:gd name="T10" fmla="*/ 6 w 6"/>
                <a:gd name="T11" fmla="*/ 1 h 6"/>
                <a:gd name="T12" fmla="*/ 6 w 6"/>
                <a:gd name="T13" fmla="*/ 1 h 6"/>
                <a:gd name="T14" fmla="*/ 5 w 6"/>
                <a:gd name="T15" fmla="*/ 2 h 6"/>
                <a:gd name="T16" fmla="*/ 1 w 6"/>
                <a:gd name="T17" fmla="*/ 6 h 6"/>
                <a:gd name="T18" fmla="*/ 0 w 6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" y="4"/>
                    <a:pt x="3" y="3"/>
                    <a:pt x="4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4"/>
                    <a:pt x="3" y="5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8" name="Freeform 288">
              <a:extLst>
                <a:ext uri="{FF2B5EF4-FFF2-40B4-BE49-F238E27FC236}">
                  <a16:creationId xmlns:a16="http://schemas.microsoft.com/office/drawing/2014/main" id="{6D4E4828-8AB4-4271-AAD2-E5DD45E45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5" y="2930"/>
              <a:ext cx="15" cy="13"/>
            </a:xfrm>
            <a:custGeom>
              <a:avLst/>
              <a:gdLst>
                <a:gd name="T0" fmla="*/ 0 w 6"/>
                <a:gd name="T1" fmla="*/ 5 h 5"/>
                <a:gd name="T2" fmla="*/ 0 w 6"/>
                <a:gd name="T3" fmla="*/ 4 h 5"/>
                <a:gd name="T4" fmla="*/ 0 w 6"/>
                <a:gd name="T5" fmla="*/ 4 h 5"/>
                <a:gd name="T6" fmla="*/ 1 w 6"/>
                <a:gd name="T7" fmla="*/ 3 h 5"/>
                <a:gd name="T8" fmla="*/ 5 w 6"/>
                <a:gd name="T9" fmla="*/ 0 h 5"/>
                <a:gd name="T10" fmla="*/ 5 w 6"/>
                <a:gd name="T11" fmla="*/ 0 h 5"/>
                <a:gd name="T12" fmla="*/ 5 w 6"/>
                <a:gd name="T13" fmla="*/ 1 h 5"/>
                <a:gd name="T14" fmla="*/ 1 w 6"/>
                <a:gd name="T15" fmla="*/ 4 h 5"/>
                <a:gd name="T16" fmla="*/ 1 w 6"/>
                <a:gd name="T17" fmla="*/ 4 h 5"/>
                <a:gd name="T18" fmla="*/ 0 w 6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cubicBezTo>
                    <a:pt x="0" y="5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2"/>
                    <a:pt x="3" y="2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6" y="1"/>
                    <a:pt x="5" y="1"/>
                  </a:cubicBezTo>
                  <a:cubicBezTo>
                    <a:pt x="3" y="2"/>
                    <a:pt x="3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5"/>
                    <a:pt x="0" y="5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9" name="Freeform 289">
              <a:extLst>
                <a:ext uri="{FF2B5EF4-FFF2-40B4-BE49-F238E27FC236}">
                  <a16:creationId xmlns:a16="http://schemas.microsoft.com/office/drawing/2014/main" id="{BCECB36F-A670-4297-B5E9-4C1125208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5" y="2941"/>
              <a:ext cx="15" cy="10"/>
            </a:xfrm>
            <a:custGeom>
              <a:avLst/>
              <a:gdLst>
                <a:gd name="T0" fmla="*/ 0 w 6"/>
                <a:gd name="T1" fmla="*/ 4 h 4"/>
                <a:gd name="T2" fmla="*/ 0 w 6"/>
                <a:gd name="T3" fmla="*/ 3 h 4"/>
                <a:gd name="T4" fmla="*/ 0 w 6"/>
                <a:gd name="T5" fmla="*/ 3 h 4"/>
                <a:gd name="T6" fmla="*/ 2 w 6"/>
                <a:gd name="T7" fmla="*/ 1 h 4"/>
                <a:gd name="T8" fmla="*/ 5 w 6"/>
                <a:gd name="T9" fmla="*/ 0 h 4"/>
                <a:gd name="T10" fmla="*/ 5 w 6"/>
                <a:gd name="T11" fmla="*/ 0 h 4"/>
                <a:gd name="T12" fmla="*/ 5 w 6"/>
                <a:gd name="T13" fmla="*/ 1 h 4"/>
                <a:gd name="T14" fmla="*/ 3 w 6"/>
                <a:gd name="T15" fmla="*/ 2 h 4"/>
                <a:gd name="T16" fmla="*/ 1 w 6"/>
                <a:gd name="T17" fmla="*/ 4 h 4"/>
                <a:gd name="T18" fmla="*/ 0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0" y="4"/>
                  </a:move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2" y="2"/>
                    <a:pt x="2" y="1"/>
                  </a:cubicBezTo>
                  <a:cubicBezTo>
                    <a:pt x="3" y="1"/>
                    <a:pt x="4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6" y="0"/>
                    <a:pt x="5" y="1"/>
                  </a:cubicBezTo>
                  <a:cubicBezTo>
                    <a:pt x="4" y="1"/>
                    <a:pt x="4" y="2"/>
                    <a:pt x="3" y="2"/>
                  </a:cubicBezTo>
                  <a:cubicBezTo>
                    <a:pt x="2" y="3"/>
                    <a:pt x="1" y="3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0" name="Freeform 290">
              <a:extLst>
                <a:ext uri="{FF2B5EF4-FFF2-40B4-BE49-F238E27FC236}">
                  <a16:creationId xmlns:a16="http://schemas.microsoft.com/office/drawing/2014/main" id="{F814A624-7FDF-4EB3-B09E-A1F455AF20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2" y="2953"/>
              <a:ext cx="113" cy="3"/>
            </a:xfrm>
            <a:custGeom>
              <a:avLst/>
              <a:gdLst>
                <a:gd name="T0" fmla="*/ 44 w 45"/>
                <a:gd name="T1" fmla="*/ 1 h 1"/>
                <a:gd name="T2" fmla="*/ 0 w 45"/>
                <a:gd name="T3" fmla="*/ 1 h 1"/>
                <a:gd name="T4" fmla="*/ 0 w 45"/>
                <a:gd name="T5" fmla="*/ 0 h 1"/>
                <a:gd name="T6" fmla="*/ 0 w 45"/>
                <a:gd name="T7" fmla="*/ 0 h 1"/>
                <a:gd name="T8" fmla="*/ 44 w 45"/>
                <a:gd name="T9" fmla="*/ 0 h 1"/>
                <a:gd name="T10" fmla="*/ 45 w 45"/>
                <a:gd name="T11" fmla="*/ 0 h 1"/>
                <a:gd name="T12" fmla="*/ 44 w 45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1">
                  <a:moveTo>
                    <a:pt x="44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4" y="0"/>
                    <a:pt x="45" y="0"/>
                    <a:pt x="45" y="0"/>
                  </a:cubicBezTo>
                  <a:cubicBezTo>
                    <a:pt x="45" y="1"/>
                    <a:pt x="44" y="1"/>
                    <a:pt x="4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1" name="Freeform 291">
              <a:extLst>
                <a:ext uri="{FF2B5EF4-FFF2-40B4-BE49-F238E27FC236}">
                  <a16:creationId xmlns:a16="http://schemas.microsoft.com/office/drawing/2014/main" id="{85808B7D-043C-44DB-9A88-7D0F68155CF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0" y="2874"/>
              <a:ext cx="3" cy="92"/>
            </a:xfrm>
            <a:custGeom>
              <a:avLst/>
              <a:gdLst>
                <a:gd name="T0" fmla="*/ 0 w 1"/>
                <a:gd name="T1" fmla="*/ 36 h 36"/>
                <a:gd name="T2" fmla="*/ 0 w 1"/>
                <a:gd name="T3" fmla="*/ 35 h 36"/>
                <a:gd name="T4" fmla="*/ 0 w 1"/>
                <a:gd name="T5" fmla="*/ 0 h 36"/>
                <a:gd name="T6" fmla="*/ 0 w 1"/>
                <a:gd name="T7" fmla="*/ 0 h 36"/>
                <a:gd name="T8" fmla="*/ 1 w 1"/>
                <a:gd name="T9" fmla="*/ 0 h 36"/>
                <a:gd name="T10" fmla="*/ 1 w 1"/>
                <a:gd name="T11" fmla="*/ 35 h 36"/>
                <a:gd name="T12" fmla="*/ 0 w 1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6">
                  <a:moveTo>
                    <a:pt x="0" y="36"/>
                  </a:moveTo>
                  <a:cubicBezTo>
                    <a:pt x="0" y="36"/>
                    <a:pt x="0" y="36"/>
                    <a:pt x="0" y="3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1" y="36"/>
                    <a:pt x="1" y="36"/>
                    <a:pt x="0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90" name="Group 294">
            <a:extLst>
              <a:ext uri="{FF2B5EF4-FFF2-40B4-BE49-F238E27FC236}">
                <a16:creationId xmlns:a16="http://schemas.microsoft.com/office/drawing/2014/main" id="{301FA6C0-A614-472A-82A1-7C4699E8344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40642" y="5342021"/>
            <a:ext cx="1175810" cy="762823"/>
            <a:chOff x="4997" y="3211"/>
            <a:chExt cx="117" cy="102"/>
          </a:xfrm>
          <a:solidFill>
            <a:schemeClr val="bg1"/>
          </a:solidFill>
        </p:grpSpPr>
        <p:sp>
          <p:nvSpPr>
            <p:cNvPr id="143" name="Freeform 295">
              <a:extLst>
                <a:ext uri="{FF2B5EF4-FFF2-40B4-BE49-F238E27FC236}">
                  <a16:creationId xmlns:a16="http://schemas.microsoft.com/office/drawing/2014/main" id="{6989AD39-B081-43B9-A06E-5BB38B357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7" y="3270"/>
              <a:ext cx="5" cy="7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1 w 2"/>
                <a:gd name="T7" fmla="*/ 0 h 3"/>
                <a:gd name="T8" fmla="*/ 1 w 2"/>
                <a:gd name="T9" fmla="*/ 0 h 3"/>
                <a:gd name="T10" fmla="*/ 2 w 2"/>
                <a:gd name="T11" fmla="*/ 0 h 3"/>
                <a:gd name="T12" fmla="*/ 0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4" name="Freeform 296">
              <a:extLst>
                <a:ext uri="{FF2B5EF4-FFF2-40B4-BE49-F238E27FC236}">
                  <a16:creationId xmlns:a16="http://schemas.microsoft.com/office/drawing/2014/main" id="{B55F60E9-DEC9-4C31-A200-6B9F88933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7" y="3298"/>
              <a:ext cx="3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1 w 1"/>
                <a:gd name="T7" fmla="*/ 1 h 3"/>
                <a:gd name="T8" fmla="*/ 1 w 1"/>
                <a:gd name="T9" fmla="*/ 0 h 3"/>
                <a:gd name="T10" fmla="*/ 1 w 1"/>
                <a:gd name="T11" fmla="*/ 1 h 3"/>
                <a:gd name="T12" fmla="*/ 0 w 1"/>
                <a:gd name="T13" fmla="*/ 3 h 3"/>
                <a:gd name="T14" fmla="*/ 0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5" name="Freeform 297">
              <a:extLst>
                <a:ext uri="{FF2B5EF4-FFF2-40B4-BE49-F238E27FC236}">
                  <a16:creationId xmlns:a16="http://schemas.microsoft.com/office/drawing/2014/main" id="{2C4EC74B-6FE4-4FFF-8AC7-B1F742A1F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0" y="3298"/>
              <a:ext cx="2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0 w 1"/>
                <a:gd name="T7" fmla="*/ 1 h 3"/>
                <a:gd name="T8" fmla="*/ 1 w 1"/>
                <a:gd name="T9" fmla="*/ 0 h 3"/>
                <a:gd name="T10" fmla="*/ 1 w 1"/>
                <a:gd name="T11" fmla="*/ 1 h 3"/>
                <a:gd name="T12" fmla="*/ 0 w 1"/>
                <a:gd name="T13" fmla="*/ 3 h 3"/>
                <a:gd name="T14" fmla="*/ 0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6" name="Freeform 298">
              <a:extLst>
                <a:ext uri="{FF2B5EF4-FFF2-40B4-BE49-F238E27FC236}">
                  <a16:creationId xmlns:a16="http://schemas.microsoft.com/office/drawing/2014/main" id="{B0025DFE-8FB2-4A3A-AF42-C599EB01D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2" y="3298"/>
              <a:ext cx="3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0 w 1"/>
                <a:gd name="T7" fmla="*/ 3 h 3"/>
                <a:gd name="T8" fmla="*/ 1 w 1"/>
                <a:gd name="T9" fmla="*/ 1 h 3"/>
                <a:gd name="T10" fmla="*/ 1 w 1"/>
                <a:gd name="T11" fmla="*/ 0 h 3"/>
                <a:gd name="T12" fmla="*/ 1 w 1"/>
                <a:gd name="T13" fmla="*/ 1 h 3"/>
                <a:gd name="T14" fmla="*/ 0 w 1"/>
                <a:gd name="T15" fmla="*/ 3 h 3"/>
                <a:gd name="T16" fmla="*/ 0 w 1"/>
                <a:gd name="T1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7" name="Freeform 299">
              <a:extLst>
                <a:ext uri="{FF2B5EF4-FFF2-40B4-BE49-F238E27FC236}">
                  <a16:creationId xmlns:a16="http://schemas.microsoft.com/office/drawing/2014/main" id="{94F14DEC-6258-4C8F-A439-9241293B6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2" y="3300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8" name="Freeform 300">
              <a:extLst>
                <a:ext uri="{FF2B5EF4-FFF2-40B4-BE49-F238E27FC236}">
                  <a16:creationId xmlns:a16="http://schemas.microsoft.com/office/drawing/2014/main" id="{D2C35D90-8A01-4630-BB73-98869B87B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293"/>
              <a:ext cx="2" cy="7"/>
            </a:xfrm>
            <a:custGeom>
              <a:avLst/>
              <a:gdLst>
                <a:gd name="T0" fmla="*/ 1 w 1"/>
                <a:gd name="T1" fmla="*/ 3 h 3"/>
                <a:gd name="T2" fmla="*/ 0 w 1"/>
                <a:gd name="T3" fmla="*/ 3 h 3"/>
                <a:gd name="T4" fmla="*/ 0 w 1"/>
                <a:gd name="T5" fmla="*/ 1 h 3"/>
                <a:gd name="T6" fmla="*/ 1 w 1"/>
                <a:gd name="T7" fmla="*/ 0 h 3"/>
                <a:gd name="T8" fmla="*/ 1 w 1"/>
                <a:gd name="T9" fmla="*/ 0 h 3"/>
                <a:gd name="T10" fmla="*/ 1 w 1"/>
                <a:gd name="T11" fmla="*/ 0 h 3"/>
                <a:gd name="T12" fmla="*/ 1 w 1"/>
                <a:gd name="T13" fmla="*/ 1 h 3"/>
                <a:gd name="T14" fmla="*/ 1 w 1"/>
                <a:gd name="T15" fmla="*/ 2 h 3"/>
                <a:gd name="T16" fmla="*/ 1 w 1"/>
                <a:gd name="T17" fmla="*/ 3 h 3"/>
                <a:gd name="T18" fmla="*/ 1 w 1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9" name="Freeform 301">
              <a:extLst>
                <a:ext uri="{FF2B5EF4-FFF2-40B4-BE49-F238E27FC236}">
                  <a16:creationId xmlns:a16="http://schemas.microsoft.com/office/drawing/2014/main" id="{15F5FCF1-5990-4D69-AEF4-A2DDE6691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5" y="3298"/>
              <a:ext cx="2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1 h 3"/>
                <a:gd name="T6" fmla="*/ 0 w 1"/>
                <a:gd name="T7" fmla="*/ 0 h 3"/>
                <a:gd name="T8" fmla="*/ 1 w 1"/>
                <a:gd name="T9" fmla="*/ 0 h 3"/>
                <a:gd name="T10" fmla="*/ 1 w 1"/>
                <a:gd name="T11" fmla="*/ 0 h 3"/>
                <a:gd name="T12" fmla="*/ 1 w 1"/>
                <a:gd name="T13" fmla="*/ 2 h 3"/>
                <a:gd name="T14" fmla="*/ 1 w 1"/>
                <a:gd name="T15" fmla="*/ 3 h 3"/>
                <a:gd name="T16" fmla="*/ 0 w 1"/>
                <a:gd name="T1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1" y="3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0" name="Freeform 302">
              <a:extLst>
                <a:ext uri="{FF2B5EF4-FFF2-40B4-BE49-F238E27FC236}">
                  <a16:creationId xmlns:a16="http://schemas.microsoft.com/office/drawing/2014/main" id="{AACB8CBF-334A-4228-9CEB-676E89351B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5" y="3249"/>
              <a:ext cx="5" cy="6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1 h 2"/>
                <a:gd name="T8" fmla="*/ 1 w 2"/>
                <a:gd name="T9" fmla="*/ 1 h 2"/>
                <a:gd name="T10" fmla="*/ 2 w 2"/>
                <a:gd name="T11" fmla="*/ 1 h 2"/>
                <a:gd name="T12" fmla="*/ 2 w 2"/>
                <a:gd name="T13" fmla="*/ 1 h 2"/>
                <a:gd name="T14" fmla="*/ 1 w 2"/>
                <a:gd name="T15" fmla="*/ 1 h 2"/>
                <a:gd name="T16" fmla="*/ 1 w 2"/>
                <a:gd name="T17" fmla="*/ 2 h 2"/>
                <a:gd name="T18" fmla="*/ 1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1" name="Freeform 303">
              <a:extLst>
                <a:ext uri="{FF2B5EF4-FFF2-40B4-BE49-F238E27FC236}">
                  <a16:creationId xmlns:a16="http://schemas.microsoft.com/office/drawing/2014/main" id="{7CF6CE87-1D2C-4B62-A536-91D84AA1A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0" y="3293"/>
              <a:ext cx="3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2 h 3"/>
                <a:gd name="T4" fmla="*/ 0 w 1"/>
                <a:gd name="T5" fmla="*/ 0 h 3"/>
                <a:gd name="T6" fmla="*/ 0 w 1"/>
                <a:gd name="T7" fmla="*/ 0 h 3"/>
                <a:gd name="T8" fmla="*/ 1 w 1"/>
                <a:gd name="T9" fmla="*/ 0 h 3"/>
                <a:gd name="T10" fmla="*/ 0 w 1"/>
                <a:gd name="T11" fmla="*/ 2 h 3"/>
                <a:gd name="T12" fmla="*/ 0 w 1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2" name="Freeform 304">
              <a:extLst>
                <a:ext uri="{FF2B5EF4-FFF2-40B4-BE49-F238E27FC236}">
                  <a16:creationId xmlns:a16="http://schemas.microsoft.com/office/drawing/2014/main" id="{B1AB2615-0E49-4BE2-9F53-F12875826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5" y="3288"/>
              <a:ext cx="3" cy="7"/>
            </a:xfrm>
            <a:custGeom>
              <a:avLst/>
              <a:gdLst>
                <a:gd name="T0" fmla="*/ 1 w 1"/>
                <a:gd name="T1" fmla="*/ 3 h 3"/>
                <a:gd name="T2" fmla="*/ 0 w 1"/>
                <a:gd name="T3" fmla="*/ 3 h 3"/>
                <a:gd name="T4" fmla="*/ 0 w 1"/>
                <a:gd name="T5" fmla="*/ 1 h 3"/>
                <a:gd name="T6" fmla="*/ 1 w 1"/>
                <a:gd name="T7" fmla="*/ 0 h 3"/>
                <a:gd name="T8" fmla="*/ 1 w 1"/>
                <a:gd name="T9" fmla="*/ 1 h 3"/>
                <a:gd name="T10" fmla="*/ 1 w 1"/>
                <a:gd name="T11" fmla="*/ 3 h 3"/>
                <a:gd name="T12" fmla="*/ 1 w 1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3" name="Freeform 305">
              <a:extLst>
                <a:ext uri="{FF2B5EF4-FFF2-40B4-BE49-F238E27FC236}">
                  <a16:creationId xmlns:a16="http://schemas.microsoft.com/office/drawing/2014/main" id="{7451BECD-D078-4179-8DEA-B53027FB1F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8" y="3272"/>
              <a:ext cx="2" cy="8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2 h 3"/>
                <a:gd name="T4" fmla="*/ 0 w 1"/>
                <a:gd name="T5" fmla="*/ 0 h 3"/>
                <a:gd name="T6" fmla="*/ 1 w 1"/>
                <a:gd name="T7" fmla="*/ 0 h 3"/>
                <a:gd name="T8" fmla="*/ 1 w 1"/>
                <a:gd name="T9" fmla="*/ 0 h 3"/>
                <a:gd name="T10" fmla="*/ 1 w 1"/>
                <a:gd name="T11" fmla="*/ 2 h 3"/>
                <a:gd name="T12" fmla="*/ 0 w 1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4" name="Freeform 306">
              <a:extLst>
                <a:ext uri="{FF2B5EF4-FFF2-40B4-BE49-F238E27FC236}">
                  <a16:creationId xmlns:a16="http://schemas.microsoft.com/office/drawing/2014/main" id="{D3FCA5C0-00ED-4DFD-8762-FAAA650DD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5" y="3288"/>
              <a:ext cx="2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0 w 1"/>
                <a:gd name="T7" fmla="*/ 1 h 3"/>
                <a:gd name="T8" fmla="*/ 1 w 1"/>
                <a:gd name="T9" fmla="*/ 0 h 3"/>
                <a:gd name="T10" fmla="*/ 1 w 1"/>
                <a:gd name="T11" fmla="*/ 1 h 3"/>
                <a:gd name="T12" fmla="*/ 1 w 1"/>
                <a:gd name="T13" fmla="*/ 3 h 3"/>
                <a:gd name="T14" fmla="*/ 0 w 1"/>
                <a:gd name="T15" fmla="*/ 3 h 3"/>
                <a:gd name="T16" fmla="*/ 0 w 1"/>
                <a:gd name="T1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1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5" name="Freeform 307">
              <a:extLst>
                <a:ext uri="{FF2B5EF4-FFF2-40B4-BE49-F238E27FC236}">
                  <a16:creationId xmlns:a16="http://schemas.microsoft.com/office/drawing/2014/main" id="{7CE28770-2CD6-404C-A940-FBB45F4763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2" y="3270"/>
              <a:ext cx="2" cy="7"/>
            </a:xfrm>
            <a:custGeom>
              <a:avLst/>
              <a:gdLst>
                <a:gd name="T0" fmla="*/ 1 w 1"/>
                <a:gd name="T1" fmla="*/ 3 h 3"/>
                <a:gd name="T2" fmla="*/ 0 w 1"/>
                <a:gd name="T3" fmla="*/ 3 h 3"/>
                <a:gd name="T4" fmla="*/ 0 w 1"/>
                <a:gd name="T5" fmla="*/ 1 h 3"/>
                <a:gd name="T6" fmla="*/ 1 w 1"/>
                <a:gd name="T7" fmla="*/ 0 h 3"/>
                <a:gd name="T8" fmla="*/ 1 w 1"/>
                <a:gd name="T9" fmla="*/ 1 h 3"/>
                <a:gd name="T10" fmla="*/ 1 w 1"/>
                <a:gd name="T11" fmla="*/ 3 h 3"/>
                <a:gd name="T12" fmla="*/ 1 w 1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6" name="Freeform 308">
              <a:extLst>
                <a:ext uri="{FF2B5EF4-FFF2-40B4-BE49-F238E27FC236}">
                  <a16:creationId xmlns:a16="http://schemas.microsoft.com/office/drawing/2014/main" id="{AF44BF19-5404-4952-ABAC-995926A4F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9" y="3270"/>
              <a:ext cx="5" cy="7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1 w 2"/>
                <a:gd name="T7" fmla="*/ 0 h 3"/>
                <a:gd name="T8" fmla="*/ 1 w 2"/>
                <a:gd name="T9" fmla="*/ 0 h 3"/>
                <a:gd name="T10" fmla="*/ 2 w 2"/>
                <a:gd name="T11" fmla="*/ 0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7" name="Freeform 309">
              <a:extLst>
                <a:ext uri="{FF2B5EF4-FFF2-40B4-BE49-F238E27FC236}">
                  <a16:creationId xmlns:a16="http://schemas.microsoft.com/office/drawing/2014/main" id="{DED2E921-C421-4AE9-B779-69CFAD4E5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2" y="3272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  <a:gd name="T16" fmla="*/ 0 w 1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8" name="Freeform 310">
              <a:extLst>
                <a:ext uri="{FF2B5EF4-FFF2-40B4-BE49-F238E27FC236}">
                  <a16:creationId xmlns:a16="http://schemas.microsoft.com/office/drawing/2014/main" id="{CFE43AB7-A8AE-4BBC-827E-A7ED5C01CD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328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9" name="Freeform 311">
              <a:extLst>
                <a:ext uri="{FF2B5EF4-FFF2-40B4-BE49-F238E27FC236}">
                  <a16:creationId xmlns:a16="http://schemas.microsoft.com/office/drawing/2014/main" id="{1CA99761-B28A-499F-BA18-232DDC8ED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328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0" name="Freeform 312">
              <a:extLst>
                <a:ext uri="{FF2B5EF4-FFF2-40B4-BE49-F238E27FC236}">
                  <a16:creationId xmlns:a16="http://schemas.microsoft.com/office/drawing/2014/main" id="{D99384AA-66EB-4717-8434-F77DA4CF6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3290"/>
              <a:ext cx="6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  <a:gd name="T16" fmla="*/ 1 w 2"/>
                <a:gd name="T17" fmla="*/ 2 h 2"/>
                <a:gd name="T18" fmla="*/ 0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1" name="Freeform 313">
              <a:extLst>
                <a:ext uri="{FF2B5EF4-FFF2-40B4-BE49-F238E27FC236}">
                  <a16:creationId xmlns:a16="http://schemas.microsoft.com/office/drawing/2014/main" id="{FE9066DF-DD19-4101-862C-95019A448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7" y="3290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2" name="Freeform 314">
              <a:extLst>
                <a:ext uri="{FF2B5EF4-FFF2-40B4-BE49-F238E27FC236}">
                  <a16:creationId xmlns:a16="http://schemas.microsoft.com/office/drawing/2014/main" id="{7D94D6E5-B3FF-40BC-A23D-04702DFA02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7" y="3293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3" name="Freeform 315">
              <a:extLst>
                <a:ext uri="{FF2B5EF4-FFF2-40B4-BE49-F238E27FC236}">
                  <a16:creationId xmlns:a16="http://schemas.microsoft.com/office/drawing/2014/main" id="{A0562474-F0BE-4C66-B259-7211E07DA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5" y="3290"/>
              <a:ext cx="2" cy="3"/>
            </a:xfrm>
            <a:custGeom>
              <a:avLst/>
              <a:gdLst>
                <a:gd name="T0" fmla="*/ 1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1 h 1"/>
                <a:gd name="T14" fmla="*/ 1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4" name="Freeform 316">
              <a:extLst>
                <a:ext uri="{FF2B5EF4-FFF2-40B4-BE49-F238E27FC236}">
                  <a16:creationId xmlns:a16="http://schemas.microsoft.com/office/drawing/2014/main" id="{8B1AF67A-DB04-4B03-823B-36C6486F3B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7" y="3290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1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5" name="Freeform 317">
              <a:extLst>
                <a:ext uri="{FF2B5EF4-FFF2-40B4-BE49-F238E27FC236}">
                  <a16:creationId xmlns:a16="http://schemas.microsoft.com/office/drawing/2014/main" id="{BBA30F05-2B42-4C45-8CEF-4BA28920E4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7" y="3293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1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6" name="Freeform 318">
              <a:extLst>
                <a:ext uri="{FF2B5EF4-FFF2-40B4-BE49-F238E27FC236}">
                  <a16:creationId xmlns:a16="http://schemas.microsoft.com/office/drawing/2014/main" id="{32351622-1257-4DB1-B36F-1B456E2B4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0" y="3293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7" name="Freeform 319">
              <a:extLst>
                <a:ext uri="{FF2B5EF4-FFF2-40B4-BE49-F238E27FC236}">
                  <a16:creationId xmlns:a16="http://schemas.microsoft.com/office/drawing/2014/main" id="{F8A0719F-2F6B-42C2-9F24-12A7981C2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2" y="3293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  <a:gd name="T16" fmla="*/ 0 w 1"/>
                <a:gd name="T17" fmla="*/ 2 h 2"/>
                <a:gd name="T18" fmla="*/ 0 w 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8" name="Freeform 320">
              <a:extLst>
                <a:ext uri="{FF2B5EF4-FFF2-40B4-BE49-F238E27FC236}">
                  <a16:creationId xmlns:a16="http://schemas.microsoft.com/office/drawing/2014/main" id="{66C3F079-376F-4124-962A-82965BF393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3293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9" name="Freeform 321">
              <a:extLst>
                <a:ext uri="{FF2B5EF4-FFF2-40B4-BE49-F238E27FC236}">
                  <a16:creationId xmlns:a16="http://schemas.microsoft.com/office/drawing/2014/main" id="{757E8024-09FD-48E2-9ABC-12888CA25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3293"/>
              <a:ext cx="6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0" name="Freeform 322">
              <a:extLst>
                <a:ext uri="{FF2B5EF4-FFF2-40B4-BE49-F238E27FC236}">
                  <a16:creationId xmlns:a16="http://schemas.microsoft.com/office/drawing/2014/main" id="{3AF181EC-7820-4B2D-9BF9-0B868BD9D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3" y="3290"/>
              <a:ext cx="2" cy="8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1 w 1"/>
                <a:gd name="T7" fmla="*/ 0 h 3"/>
                <a:gd name="T8" fmla="*/ 1 w 1"/>
                <a:gd name="T9" fmla="*/ 0 h 3"/>
                <a:gd name="T10" fmla="*/ 1 w 1"/>
                <a:gd name="T11" fmla="*/ 0 h 3"/>
                <a:gd name="T12" fmla="*/ 0 w 1"/>
                <a:gd name="T13" fmla="*/ 3 h 3"/>
                <a:gd name="T14" fmla="*/ 0 w 1"/>
                <a:gd name="T15" fmla="*/ 3 h 3"/>
                <a:gd name="T16" fmla="*/ 0 w 1"/>
                <a:gd name="T17" fmla="*/ 3 h 3"/>
                <a:gd name="T18" fmla="*/ 0 w 1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1" name="Freeform 323">
              <a:extLst>
                <a:ext uri="{FF2B5EF4-FFF2-40B4-BE49-F238E27FC236}">
                  <a16:creationId xmlns:a16="http://schemas.microsoft.com/office/drawing/2014/main" id="{C3EE6F13-4599-4BF8-B85E-DAEFE55C8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3" y="3290"/>
              <a:ext cx="5" cy="8"/>
            </a:xfrm>
            <a:custGeom>
              <a:avLst/>
              <a:gdLst>
                <a:gd name="T0" fmla="*/ 1 w 2"/>
                <a:gd name="T1" fmla="*/ 3 h 3"/>
                <a:gd name="T2" fmla="*/ 1 w 2"/>
                <a:gd name="T3" fmla="*/ 3 h 3"/>
                <a:gd name="T4" fmla="*/ 1 w 2"/>
                <a:gd name="T5" fmla="*/ 2 h 3"/>
                <a:gd name="T6" fmla="*/ 1 w 2"/>
                <a:gd name="T7" fmla="*/ 0 h 3"/>
                <a:gd name="T8" fmla="*/ 2 w 2"/>
                <a:gd name="T9" fmla="*/ 0 h 3"/>
                <a:gd name="T10" fmla="*/ 2 w 2"/>
                <a:gd name="T11" fmla="*/ 0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0" y="3"/>
                    <a:pt x="1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2" name="Freeform 324">
              <a:extLst>
                <a:ext uri="{FF2B5EF4-FFF2-40B4-BE49-F238E27FC236}">
                  <a16:creationId xmlns:a16="http://schemas.microsoft.com/office/drawing/2014/main" id="{C66422F5-6F5D-4FE9-AD93-B7F0C9FD0D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2" y="3247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  <a:gd name="T16" fmla="*/ 1 w 2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3" name="Freeform 325">
              <a:extLst>
                <a:ext uri="{FF2B5EF4-FFF2-40B4-BE49-F238E27FC236}">
                  <a16:creationId xmlns:a16="http://schemas.microsoft.com/office/drawing/2014/main" id="{822058C9-9D18-460E-973B-33CF870FC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3249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0 h 1"/>
                <a:gd name="T14" fmla="*/ 1 w 1"/>
                <a:gd name="T15" fmla="*/ 0 h 1"/>
                <a:gd name="T16" fmla="*/ 0 w 1"/>
                <a:gd name="T17" fmla="*/ 1 h 1"/>
                <a:gd name="T18" fmla="*/ 0 w 1"/>
                <a:gd name="T19" fmla="*/ 1 h 1"/>
                <a:gd name="T20" fmla="*/ 0 w 1"/>
                <a:gd name="T21" fmla="*/ 1 h 1"/>
                <a:gd name="T22" fmla="*/ 0 w 1"/>
                <a:gd name="T2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4" name="Freeform 326">
              <a:extLst>
                <a:ext uri="{FF2B5EF4-FFF2-40B4-BE49-F238E27FC236}">
                  <a16:creationId xmlns:a16="http://schemas.microsoft.com/office/drawing/2014/main" id="{C311A59A-E90F-4DE2-AD0C-6EF710C3D4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2" y="3249"/>
              <a:ext cx="8" cy="11"/>
            </a:xfrm>
            <a:custGeom>
              <a:avLst/>
              <a:gdLst>
                <a:gd name="T0" fmla="*/ 0 w 3"/>
                <a:gd name="T1" fmla="*/ 4 h 4"/>
                <a:gd name="T2" fmla="*/ 0 w 3"/>
                <a:gd name="T3" fmla="*/ 4 h 4"/>
                <a:gd name="T4" fmla="*/ 0 w 3"/>
                <a:gd name="T5" fmla="*/ 4 h 4"/>
                <a:gd name="T6" fmla="*/ 2 w 3"/>
                <a:gd name="T7" fmla="*/ 1 h 4"/>
                <a:gd name="T8" fmla="*/ 2 w 3"/>
                <a:gd name="T9" fmla="*/ 0 h 4"/>
                <a:gd name="T10" fmla="*/ 3 w 3"/>
                <a:gd name="T11" fmla="*/ 0 h 4"/>
                <a:gd name="T12" fmla="*/ 3 w 3"/>
                <a:gd name="T13" fmla="*/ 0 h 4"/>
                <a:gd name="T14" fmla="*/ 2 w 3"/>
                <a:gd name="T15" fmla="*/ 1 h 4"/>
                <a:gd name="T16" fmla="*/ 0 w 3"/>
                <a:gd name="T17" fmla="*/ 4 h 4"/>
                <a:gd name="T18" fmla="*/ 0 w 3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3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5" name="Freeform 327">
              <a:extLst>
                <a:ext uri="{FF2B5EF4-FFF2-40B4-BE49-F238E27FC236}">
                  <a16:creationId xmlns:a16="http://schemas.microsoft.com/office/drawing/2014/main" id="{C0B5CD63-1543-4241-BF01-C85E6AD21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5" y="3247"/>
              <a:ext cx="7" cy="13"/>
            </a:xfrm>
            <a:custGeom>
              <a:avLst/>
              <a:gdLst>
                <a:gd name="T0" fmla="*/ 0 w 3"/>
                <a:gd name="T1" fmla="*/ 5 h 5"/>
                <a:gd name="T2" fmla="*/ 0 w 3"/>
                <a:gd name="T3" fmla="*/ 5 h 5"/>
                <a:gd name="T4" fmla="*/ 0 w 3"/>
                <a:gd name="T5" fmla="*/ 4 h 5"/>
                <a:gd name="T6" fmla="*/ 3 w 3"/>
                <a:gd name="T7" fmla="*/ 0 h 5"/>
                <a:gd name="T8" fmla="*/ 3 w 3"/>
                <a:gd name="T9" fmla="*/ 0 h 5"/>
                <a:gd name="T10" fmla="*/ 3 w 3"/>
                <a:gd name="T11" fmla="*/ 0 h 5"/>
                <a:gd name="T12" fmla="*/ 0 w 3"/>
                <a:gd name="T13" fmla="*/ 5 h 5"/>
                <a:gd name="T14" fmla="*/ 0 w 3"/>
                <a:gd name="T1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1" y="3"/>
                    <a:pt x="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1" y="3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6" name="Freeform 328">
              <a:extLst>
                <a:ext uri="{FF2B5EF4-FFF2-40B4-BE49-F238E27FC236}">
                  <a16:creationId xmlns:a16="http://schemas.microsoft.com/office/drawing/2014/main" id="{6FFBC8C4-42D6-4C2D-89B5-0B29F86F6D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0" y="3244"/>
              <a:ext cx="5" cy="11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4 h 4"/>
                <a:gd name="T4" fmla="*/ 0 w 2"/>
                <a:gd name="T5" fmla="*/ 4 h 4"/>
                <a:gd name="T6" fmla="*/ 2 w 2"/>
                <a:gd name="T7" fmla="*/ 0 h 4"/>
                <a:gd name="T8" fmla="*/ 2 w 2"/>
                <a:gd name="T9" fmla="*/ 0 h 4"/>
                <a:gd name="T10" fmla="*/ 2 w 2"/>
                <a:gd name="T11" fmla="*/ 1 h 4"/>
                <a:gd name="T12" fmla="*/ 0 w 2"/>
                <a:gd name="T13" fmla="*/ 4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7" name="Freeform 329">
              <a:extLst>
                <a:ext uri="{FF2B5EF4-FFF2-40B4-BE49-F238E27FC236}">
                  <a16:creationId xmlns:a16="http://schemas.microsoft.com/office/drawing/2014/main" id="{50E84EA6-1445-4A1B-B691-FCD0F50AD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2" y="3244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0 h 3"/>
                <a:gd name="T8" fmla="*/ 2 w 2"/>
                <a:gd name="T9" fmla="*/ 0 h 3"/>
                <a:gd name="T10" fmla="*/ 2 w 2"/>
                <a:gd name="T11" fmla="*/ 0 h 3"/>
                <a:gd name="T12" fmla="*/ 0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8" name="Freeform 330">
              <a:extLst>
                <a:ext uri="{FF2B5EF4-FFF2-40B4-BE49-F238E27FC236}">
                  <a16:creationId xmlns:a16="http://schemas.microsoft.com/office/drawing/2014/main" id="{EF47F2B0-D0B5-4CCC-9A21-9CF81947E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5" y="3244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0 h 3"/>
                <a:gd name="T8" fmla="*/ 2 w 2"/>
                <a:gd name="T9" fmla="*/ 0 h 3"/>
                <a:gd name="T10" fmla="*/ 2 w 2"/>
                <a:gd name="T11" fmla="*/ 0 h 3"/>
                <a:gd name="T12" fmla="*/ 0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9" name="Freeform 331">
              <a:extLst>
                <a:ext uri="{FF2B5EF4-FFF2-40B4-BE49-F238E27FC236}">
                  <a16:creationId xmlns:a16="http://schemas.microsoft.com/office/drawing/2014/main" id="{4D159D11-E717-4F82-B4D7-09F7EA6CD4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7" y="3244"/>
              <a:ext cx="8" cy="8"/>
            </a:xfrm>
            <a:custGeom>
              <a:avLst/>
              <a:gdLst>
                <a:gd name="T0" fmla="*/ 1 w 3"/>
                <a:gd name="T1" fmla="*/ 3 h 3"/>
                <a:gd name="T2" fmla="*/ 0 w 3"/>
                <a:gd name="T3" fmla="*/ 3 h 3"/>
                <a:gd name="T4" fmla="*/ 0 w 3"/>
                <a:gd name="T5" fmla="*/ 3 h 3"/>
                <a:gd name="T6" fmla="*/ 2 w 3"/>
                <a:gd name="T7" fmla="*/ 0 h 3"/>
                <a:gd name="T8" fmla="*/ 3 w 3"/>
                <a:gd name="T9" fmla="*/ 0 h 3"/>
                <a:gd name="T10" fmla="*/ 3 w 3"/>
                <a:gd name="T11" fmla="*/ 0 h 3"/>
                <a:gd name="T12" fmla="*/ 1 w 3"/>
                <a:gd name="T13" fmla="*/ 3 h 3"/>
                <a:gd name="T14" fmla="*/ 1 w 3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2" y="1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0" name="Freeform 332">
              <a:extLst>
                <a:ext uri="{FF2B5EF4-FFF2-40B4-BE49-F238E27FC236}">
                  <a16:creationId xmlns:a16="http://schemas.microsoft.com/office/drawing/2014/main" id="{777FB505-D224-43AD-995E-236BC472FE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2" y="3244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1 w 2"/>
                <a:gd name="T9" fmla="*/ 0 h 3"/>
                <a:gd name="T10" fmla="*/ 1 w 2"/>
                <a:gd name="T11" fmla="*/ 0 h 3"/>
                <a:gd name="T12" fmla="*/ 1 w 2"/>
                <a:gd name="T13" fmla="*/ 1 h 3"/>
                <a:gd name="T14" fmla="*/ 1 w 2"/>
                <a:gd name="T15" fmla="*/ 1 h 3"/>
                <a:gd name="T16" fmla="*/ 0 w 2"/>
                <a:gd name="T17" fmla="*/ 2 h 3"/>
                <a:gd name="T18" fmla="*/ 0 w 2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1" name="Freeform 333">
              <a:extLst>
                <a:ext uri="{FF2B5EF4-FFF2-40B4-BE49-F238E27FC236}">
                  <a16:creationId xmlns:a16="http://schemas.microsoft.com/office/drawing/2014/main" id="{80947703-8CCA-4A29-B7B4-3FFD842DE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2" y="3247"/>
              <a:ext cx="8" cy="5"/>
            </a:xfrm>
            <a:custGeom>
              <a:avLst/>
              <a:gdLst>
                <a:gd name="T0" fmla="*/ 1 w 3"/>
                <a:gd name="T1" fmla="*/ 2 h 2"/>
                <a:gd name="T2" fmla="*/ 1 w 3"/>
                <a:gd name="T3" fmla="*/ 2 h 2"/>
                <a:gd name="T4" fmla="*/ 1 w 3"/>
                <a:gd name="T5" fmla="*/ 2 h 2"/>
                <a:gd name="T6" fmla="*/ 2 w 3"/>
                <a:gd name="T7" fmla="*/ 0 h 2"/>
                <a:gd name="T8" fmla="*/ 3 w 3"/>
                <a:gd name="T9" fmla="*/ 0 h 2"/>
                <a:gd name="T10" fmla="*/ 3 w 3"/>
                <a:gd name="T11" fmla="*/ 0 h 2"/>
                <a:gd name="T12" fmla="*/ 1 w 3"/>
                <a:gd name="T13" fmla="*/ 2 h 2"/>
                <a:gd name="T14" fmla="*/ 1 w 3"/>
                <a:gd name="T15" fmla="*/ 2 h 2"/>
                <a:gd name="T16" fmla="*/ 1 w 3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1" y="2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2" name="Freeform 334">
              <a:extLst>
                <a:ext uri="{FF2B5EF4-FFF2-40B4-BE49-F238E27FC236}">
                  <a16:creationId xmlns:a16="http://schemas.microsoft.com/office/drawing/2014/main" id="{148A2B8C-3167-4262-AD02-43B2094B3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5" y="3247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2 w 2"/>
                <a:gd name="T13" fmla="*/ 0 h 2"/>
                <a:gd name="T14" fmla="*/ 2 w 2"/>
                <a:gd name="T15" fmla="*/ 1 h 2"/>
                <a:gd name="T16" fmla="*/ 1 w 2"/>
                <a:gd name="T17" fmla="*/ 2 h 2"/>
                <a:gd name="T18" fmla="*/ 1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3" name="Freeform 335">
              <a:extLst>
                <a:ext uri="{FF2B5EF4-FFF2-40B4-BE49-F238E27FC236}">
                  <a16:creationId xmlns:a16="http://schemas.microsoft.com/office/drawing/2014/main" id="{06175782-A487-4B07-A214-281253959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3249"/>
              <a:ext cx="6" cy="6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1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1 h 2"/>
                <a:gd name="T14" fmla="*/ 1 w 2"/>
                <a:gd name="T15" fmla="*/ 1 h 2"/>
                <a:gd name="T16" fmla="*/ 0 w 2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4" name="Freeform 336">
              <a:extLst>
                <a:ext uri="{FF2B5EF4-FFF2-40B4-BE49-F238E27FC236}">
                  <a16:creationId xmlns:a16="http://schemas.microsoft.com/office/drawing/2014/main" id="{4FF96F9A-6964-43E8-AFC8-5F77FDC73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0" y="3249"/>
              <a:ext cx="5" cy="6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0 w 2"/>
                <a:gd name="T15" fmla="*/ 2 h 2"/>
                <a:gd name="T16" fmla="*/ 0 w 2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5" name="Freeform 337">
              <a:extLst>
                <a:ext uri="{FF2B5EF4-FFF2-40B4-BE49-F238E27FC236}">
                  <a16:creationId xmlns:a16="http://schemas.microsoft.com/office/drawing/2014/main" id="{77F5D5B1-FED6-472E-8FA9-43AF18112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3" y="3252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6" name="Freeform 338">
              <a:extLst>
                <a:ext uri="{FF2B5EF4-FFF2-40B4-BE49-F238E27FC236}">
                  <a16:creationId xmlns:a16="http://schemas.microsoft.com/office/drawing/2014/main" id="{B7966A7F-8ED6-4BC2-AD54-D96B0A322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5" y="3255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7" name="Freeform 339">
              <a:extLst>
                <a:ext uri="{FF2B5EF4-FFF2-40B4-BE49-F238E27FC236}">
                  <a16:creationId xmlns:a16="http://schemas.microsoft.com/office/drawing/2014/main" id="{A22C4E9A-CB55-4631-BD7D-9BB1AA2C7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5" y="3255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8" name="Freeform 340">
              <a:extLst>
                <a:ext uri="{FF2B5EF4-FFF2-40B4-BE49-F238E27FC236}">
                  <a16:creationId xmlns:a16="http://schemas.microsoft.com/office/drawing/2014/main" id="{54DA05F0-FF03-476C-BDAE-99CAB506A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8" y="3257"/>
              <a:ext cx="2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9" name="Freeform 341">
              <a:extLst>
                <a:ext uri="{FF2B5EF4-FFF2-40B4-BE49-F238E27FC236}">
                  <a16:creationId xmlns:a16="http://schemas.microsoft.com/office/drawing/2014/main" id="{1AD6FF1D-FC1B-4CF8-B076-2EF210848F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8" y="3260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0" name="Freeform 342">
              <a:extLst>
                <a:ext uri="{FF2B5EF4-FFF2-40B4-BE49-F238E27FC236}">
                  <a16:creationId xmlns:a16="http://schemas.microsoft.com/office/drawing/2014/main" id="{F71B99FD-CD80-4A36-965F-251D0F43F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8" y="3262"/>
              <a:ext cx="5" cy="3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1 h 1"/>
                <a:gd name="T4" fmla="*/ 0 w 2"/>
                <a:gd name="T5" fmla="*/ 0 h 1"/>
                <a:gd name="T6" fmla="*/ 1 w 2"/>
                <a:gd name="T7" fmla="*/ 0 h 1"/>
                <a:gd name="T8" fmla="*/ 1 w 2"/>
                <a:gd name="T9" fmla="*/ 0 h 1"/>
                <a:gd name="T10" fmla="*/ 1 w 2"/>
                <a:gd name="T11" fmla="*/ 0 h 1"/>
                <a:gd name="T12" fmla="*/ 1 w 2"/>
                <a:gd name="T13" fmla="*/ 0 h 1"/>
                <a:gd name="T14" fmla="*/ 1 w 2"/>
                <a:gd name="T15" fmla="*/ 0 h 1"/>
                <a:gd name="T16" fmla="*/ 1 w 2"/>
                <a:gd name="T17" fmla="*/ 1 h 1"/>
                <a:gd name="T18" fmla="*/ 1 w 2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1" name="Freeform 343">
              <a:extLst>
                <a:ext uri="{FF2B5EF4-FFF2-40B4-BE49-F238E27FC236}">
                  <a16:creationId xmlns:a16="http://schemas.microsoft.com/office/drawing/2014/main" id="{AD2EA08C-18EB-4630-9FC3-FF8DF0EA7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0" y="3270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0 w 1"/>
                <a:gd name="T7" fmla="*/ 1 h 2"/>
                <a:gd name="T8" fmla="*/ 0 w 1"/>
                <a:gd name="T9" fmla="*/ 0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2" name="Freeform 344">
              <a:extLst>
                <a:ext uri="{FF2B5EF4-FFF2-40B4-BE49-F238E27FC236}">
                  <a16:creationId xmlns:a16="http://schemas.microsoft.com/office/drawing/2014/main" id="{03598992-231D-4DAB-9D27-988708A47BD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0" y="3270"/>
              <a:ext cx="3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1 w 1"/>
                <a:gd name="T7" fmla="*/ 1 h 3"/>
                <a:gd name="T8" fmla="*/ 1 w 1"/>
                <a:gd name="T9" fmla="*/ 1 h 3"/>
                <a:gd name="T10" fmla="*/ 1 w 1"/>
                <a:gd name="T11" fmla="*/ 1 h 3"/>
                <a:gd name="T12" fmla="*/ 0 w 1"/>
                <a:gd name="T13" fmla="*/ 3 h 3"/>
                <a:gd name="T14" fmla="*/ 0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1" y="1"/>
                  </a:cubicBezTo>
                  <a:cubicBezTo>
                    <a:pt x="1" y="1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3" name="Freeform 345">
              <a:extLst>
                <a:ext uri="{FF2B5EF4-FFF2-40B4-BE49-F238E27FC236}">
                  <a16:creationId xmlns:a16="http://schemas.microsoft.com/office/drawing/2014/main" id="{11C02BCF-9E7D-4749-82D1-809A68E4C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8" y="3290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0 w 1"/>
                <a:gd name="T7" fmla="*/ 1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4" name="Freeform 346">
              <a:extLst>
                <a:ext uri="{FF2B5EF4-FFF2-40B4-BE49-F238E27FC236}">
                  <a16:creationId xmlns:a16="http://schemas.microsoft.com/office/drawing/2014/main" id="{5C07AC7C-CC3B-4995-AACB-61128A32F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8" y="3293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5" name="Freeform 347">
              <a:extLst>
                <a:ext uri="{FF2B5EF4-FFF2-40B4-BE49-F238E27FC236}">
                  <a16:creationId xmlns:a16="http://schemas.microsoft.com/office/drawing/2014/main" id="{514898D6-2F0B-4307-9768-A1401B0A7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3" y="3290"/>
              <a:ext cx="2" cy="8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1 w 1"/>
                <a:gd name="T7" fmla="*/ 0 h 3"/>
                <a:gd name="T8" fmla="*/ 1 w 1"/>
                <a:gd name="T9" fmla="*/ 0 h 3"/>
                <a:gd name="T10" fmla="*/ 1 w 1"/>
                <a:gd name="T11" fmla="*/ 0 h 3"/>
                <a:gd name="T12" fmla="*/ 0 w 1"/>
                <a:gd name="T13" fmla="*/ 3 h 3"/>
                <a:gd name="T14" fmla="*/ 0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6" name="Freeform 348">
              <a:extLst>
                <a:ext uri="{FF2B5EF4-FFF2-40B4-BE49-F238E27FC236}">
                  <a16:creationId xmlns:a16="http://schemas.microsoft.com/office/drawing/2014/main" id="{28BFB6AA-5EA7-44AF-B915-C653C96553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5" y="3288"/>
              <a:ext cx="3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3 h 3"/>
                <a:gd name="T6" fmla="*/ 1 w 1"/>
                <a:gd name="T7" fmla="*/ 0 h 3"/>
                <a:gd name="T8" fmla="*/ 1 w 1"/>
                <a:gd name="T9" fmla="*/ 0 h 3"/>
                <a:gd name="T10" fmla="*/ 1 w 1"/>
                <a:gd name="T11" fmla="*/ 0 h 3"/>
                <a:gd name="T12" fmla="*/ 0 w 1"/>
                <a:gd name="T13" fmla="*/ 3 h 3"/>
                <a:gd name="T14" fmla="*/ 0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7" name="Freeform 349">
              <a:extLst>
                <a:ext uri="{FF2B5EF4-FFF2-40B4-BE49-F238E27FC236}">
                  <a16:creationId xmlns:a16="http://schemas.microsoft.com/office/drawing/2014/main" id="{FD2606D3-EE9C-4163-9F17-3DD383E98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3275"/>
              <a:ext cx="3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2 h 3"/>
                <a:gd name="T6" fmla="*/ 0 w 1"/>
                <a:gd name="T7" fmla="*/ 1 h 3"/>
                <a:gd name="T8" fmla="*/ 0 w 1"/>
                <a:gd name="T9" fmla="*/ 0 h 3"/>
                <a:gd name="T10" fmla="*/ 0 w 1"/>
                <a:gd name="T11" fmla="*/ 0 h 3"/>
                <a:gd name="T12" fmla="*/ 1 w 1"/>
                <a:gd name="T13" fmla="*/ 1 h 3"/>
                <a:gd name="T14" fmla="*/ 1 w 1"/>
                <a:gd name="T15" fmla="*/ 1 h 3"/>
                <a:gd name="T16" fmla="*/ 1 w 1"/>
                <a:gd name="T17" fmla="*/ 1 h 3"/>
                <a:gd name="T18" fmla="*/ 0 w 1"/>
                <a:gd name="T19" fmla="*/ 2 h 3"/>
                <a:gd name="T20" fmla="*/ 0 w 1"/>
                <a:gd name="T21" fmla="*/ 3 h 3"/>
                <a:gd name="T22" fmla="*/ 0 w 1"/>
                <a:gd name="T23" fmla="*/ 3 h 3"/>
                <a:gd name="T24" fmla="*/ 0 w 1"/>
                <a:gd name="T2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8" name="Freeform 350">
              <a:extLst>
                <a:ext uri="{FF2B5EF4-FFF2-40B4-BE49-F238E27FC236}">
                  <a16:creationId xmlns:a16="http://schemas.microsoft.com/office/drawing/2014/main" id="{C4CA9E9A-F112-4070-B7ED-74BEA4449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3277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9" name="Freeform 351">
              <a:extLst>
                <a:ext uri="{FF2B5EF4-FFF2-40B4-BE49-F238E27FC236}">
                  <a16:creationId xmlns:a16="http://schemas.microsoft.com/office/drawing/2014/main" id="{A8380897-E2C8-472E-9289-0CBC1875FE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97" y="3232"/>
              <a:ext cx="68" cy="68"/>
            </a:xfrm>
            <a:custGeom>
              <a:avLst/>
              <a:gdLst>
                <a:gd name="T0" fmla="*/ 11 w 27"/>
                <a:gd name="T1" fmla="*/ 26 h 27"/>
                <a:gd name="T2" fmla="*/ 6 w 27"/>
                <a:gd name="T3" fmla="*/ 24 h 27"/>
                <a:gd name="T4" fmla="*/ 3 w 27"/>
                <a:gd name="T5" fmla="*/ 21 h 27"/>
                <a:gd name="T6" fmla="*/ 1 w 27"/>
                <a:gd name="T7" fmla="*/ 16 h 27"/>
                <a:gd name="T8" fmla="*/ 1 w 27"/>
                <a:gd name="T9" fmla="*/ 11 h 27"/>
                <a:gd name="T10" fmla="*/ 3 w 27"/>
                <a:gd name="T11" fmla="*/ 6 h 27"/>
                <a:gd name="T12" fmla="*/ 6 w 27"/>
                <a:gd name="T13" fmla="*/ 2 h 27"/>
                <a:gd name="T14" fmla="*/ 11 w 27"/>
                <a:gd name="T15" fmla="*/ 0 h 27"/>
                <a:gd name="T16" fmla="*/ 16 w 27"/>
                <a:gd name="T17" fmla="*/ 0 h 27"/>
                <a:gd name="T18" fmla="*/ 21 w 27"/>
                <a:gd name="T19" fmla="*/ 2 h 27"/>
                <a:gd name="T20" fmla="*/ 24 w 27"/>
                <a:gd name="T21" fmla="*/ 5 h 27"/>
                <a:gd name="T22" fmla="*/ 25 w 27"/>
                <a:gd name="T23" fmla="*/ 6 h 27"/>
                <a:gd name="T24" fmla="*/ 24 w 27"/>
                <a:gd name="T25" fmla="*/ 8 h 27"/>
                <a:gd name="T26" fmla="*/ 23 w 27"/>
                <a:gd name="T27" fmla="*/ 7 h 27"/>
                <a:gd name="T28" fmla="*/ 27 w 27"/>
                <a:gd name="T29" fmla="*/ 11 h 27"/>
                <a:gd name="T30" fmla="*/ 24 w 27"/>
                <a:gd name="T31" fmla="*/ 17 h 27"/>
                <a:gd name="T32" fmla="*/ 25 w 27"/>
                <a:gd name="T33" fmla="*/ 21 h 27"/>
                <a:gd name="T34" fmla="*/ 20 w 27"/>
                <a:gd name="T35" fmla="*/ 23 h 27"/>
                <a:gd name="T36" fmla="*/ 16 w 27"/>
                <a:gd name="T37" fmla="*/ 27 h 27"/>
                <a:gd name="T38" fmla="*/ 16 w 27"/>
                <a:gd name="T39" fmla="*/ 26 h 27"/>
                <a:gd name="T40" fmla="*/ 20 w 27"/>
                <a:gd name="T41" fmla="*/ 22 h 27"/>
                <a:gd name="T42" fmla="*/ 24 w 27"/>
                <a:gd name="T43" fmla="*/ 21 h 27"/>
                <a:gd name="T44" fmla="*/ 24 w 27"/>
                <a:gd name="T45" fmla="*/ 17 h 27"/>
                <a:gd name="T46" fmla="*/ 24 w 27"/>
                <a:gd name="T47" fmla="*/ 11 h 27"/>
                <a:gd name="T48" fmla="*/ 23 w 27"/>
                <a:gd name="T49" fmla="*/ 7 h 27"/>
                <a:gd name="T50" fmla="*/ 23 w 27"/>
                <a:gd name="T51" fmla="*/ 5 h 27"/>
                <a:gd name="T52" fmla="*/ 20 w 27"/>
                <a:gd name="T53" fmla="*/ 4 h 27"/>
                <a:gd name="T54" fmla="*/ 16 w 27"/>
                <a:gd name="T55" fmla="*/ 1 h 27"/>
                <a:gd name="T56" fmla="*/ 12 w 27"/>
                <a:gd name="T57" fmla="*/ 3 h 27"/>
                <a:gd name="T58" fmla="*/ 6 w 27"/>
                <a:gd name="T59" fmla="*/ 3 h 27"/>
                <a:gd name="T60" fmla="*/ 5 w 27"/>
                <a:gd name="T61" fmla="*/ 7 h 27"/>
                <a:gd name="T62" fmla="*/ 1 w 27"/>
                <a:gd name="T63" fmla="*/ 11 h 27"/>
                <a:gd name="T64" fmla="*/ 3 w 27"/>
                <a:gd name="T65" fmla="*/ 15 h 27"/>
                <a:gd name="T66" fmla="*/ 3 w 27"/>
                <a:gd name="T67" fmla="*/ 21 h 27"/>
                <a:gd name="T68" fmla="*/ 8 w 27"/>
                <a:gd name="T69" fmla="*/ 22 h 27"/>
                <a:gd name="T70" fmla="*/ 12 w 27"/>
                <a:gd name="T71" fmla="*/ 26 h 27"/>
                <a:gd name="T72" fmla="*/ 8 w 27"/>
                <a:gd name="T73" fmla="*/ 7 h 27"/>
                <a:gd name="T74" fmla="*/ 20 w 27"/>
                <a:gd name="T75" fmla="*/ 19 h 27"/>
                <a:gd name="T76" fmla="*/ 19 w 27"/>
                <a:gd name="T77" fmla="*/ 20 h 27"/>
                <a:gd name="T78" fmla="*/ 14 w 27"/>
                <a:gd name="T79" fmla="*/ 22 h 27"/>
                <a:gd name="T80" fmla="*/ 8 w 27"/>
                <a:gd name="T81" fmla="*/ 19 h 27"/>
                <a:gd name="T82" fmla="*/ 19 w 27"/>
                <a:gd name="T83" fmla="*/ 1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7" h="27">
                  <a:moveTo>
                    <a:pt x="14" y="27"/>
                  </a:moveTo>
                  <a:cubicBezTo>
                    <a:pt x="13" y="27"/>
                    <a:pt x="12" y="27"/>
                    <a:pt x="11" y="27"/>
                  </a:cubicBezTo>
                  <a:cubicBezTo>
                    <a:pt x="11" y="27"/>
                    <a:pt x="11" y="27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4"/>
                    <a:pt x="9" y="24"/>
                    <a:pt x="8" y="23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3"/>
                    <a:pt x="3" y="22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3" y="18"/>
                    <a:pt x="3" y="17"/>
                    <a:pt x="3" y="16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4"/>
                    <a:pt x="0" y="13"/>
                    <a:pt x="0" y="11"/>
                  </a:cubicBezTo>
                  <a:cubicBezTo>
                    <a:pt x="0" y="11"/>
                    <a:pt x="0" y="11"/>
                    <a:pt x="1" y="11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3" y="10"/>
                    <a:pt x="3" y="8"/>
                    <a:pt x="4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5"/>
                  </a:cubicBezTo>
                  <a:cubicBezTo>
                    <a:pt x="4" y="4"/>
                    <a:pt x="5" y="3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9" y="3"/>
                    <a:pt x="10" y="3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3" y="0"/>
                    <a:pt x="14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7" y="3"/>
                    <a:pt x="19" y="3"/>
                    <a:pt x="20" y="4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2" y="2"/>
                    <a:pt x="24" y="4"/>
                    <a:pt x="24" y="5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5" y="6"/>
                    <a:pt x="25" y="6"/>
                    <a:pt x="25" y="6"/>
                  </a:cubicBezTo>
                  <a:cubicBezTo>
                    <a:pt x="25" y="6"/>
                    <a:pt x="25" y="6"/>
                    <a:pt x="25" y="6"/>
                  </a:cubicBezTo>
                  <a:cubicBezTo>
                    <a:pt x="25" y="7"/>
                    <a:pt x="25" y="7"/>
                    <a:pt x="25" y="8"/>
                  </a:cubicBezTo>
                  <a:cubicBezTo>
                    <a:pt x="25" y="8"/>
                    <a:pt x="25" y="8"/>
                    <a:pt x="24" y="8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24" y="7"/>
                    <a:pt x="24" y="7"/>
                    <a:pt x="24" y="6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4" y="8"/>
                    <a:pt x="24" y="10"/>
                    <a:pt x="25" y="11"/>
                  </a:cubicBezTo>
                  <a:cubicBezTo>
                    <a:pt x="27" y="11"/>
                    <a:pt x="27" y="11"/>
                    <a:pt x="27" y="11"/>
                  </a:cubicBezTo>
                  <a:cubicBezTo>
                    <a:pt x="27" y="11"/>
                    <a:pt x="27" y="11"/>
                    <a:pt x="27" y="11"/>
                  </a:cubicBezTo>
                  <a:cubicBezTo>
                    <a:pt x="27" y="13"/>
                    <a:pt x="27" y="14"/>
                    <a:pt x="27" y="16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25" y="16"/>
                    <a:pt x="25" y="16"/>
                    <a:pt x="24" y="17"/>
                  </a:cubicBezTo>
                  <a:cubicBezTo>
                    <a:pt x="24" y="18"/>
                    <a:pt x="24" y="19"/>
                    <a:pt x="23" y="19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4" y="22"/>
                    <a:pt x="23" y="23"/>
                    <a:pt x="22" y="24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9" y="24"/>
                    <a:pt x="17" y="24"/>
                    <a:pt x="16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5" y="27"/>
                    <a:pt x="14" y="27"/>
                    <a:pt x="14" y="27"/>
                  </a:cubicBezTo>
                  <a:close/>
                  <a:moveTo>
                    <a:pt x="12" y="26"/>
                  </a:moveTo>
                  <a:cubicBezTo>
                    <a:pt x="13" y="26"/>
                    <a:pt x="14" y="26"/>
                    <a:pt x="16" y="26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7" y="24"/>
                    <a:pt x="18" y="23"/>
                    <a:pt x="20" y="22"/>
                  </a:cubicBezTo>
                  <a:cubicBezTo>
                    <a:pt x="20" y="22"/>
                    <a:pt x="20" y="22"/>
                    <a:pt x="20" y="22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2" y="23"/>
                    <a:pt x="23" y="22"/>
                    <a:pt x="24" y="21"/>
                  </a:cubicBezTo>
                  <a:cubicBezTo>
                    <a:pt x="23" y="20"/>
                    <a:pt x="23" y="20"/>
                    <a:pt x="23" y="20"/>
                  </a:cubicBezTo>
                  <a:cubicBezTo>
                    <a:pt x="23" y="20"/>
                    <a:pt x="23" y="19"/>
                    <a:pt x="23" y="19"/>
                  </a:cubicBezTo>
                  <a:cubicBezTo>
                    <a:pt x="23" y="19"/>
                    <a:pt x="23" y="18"/>
                    <a:pt x="24" y="17"/>
                  </a:cubicBezTo>
                  <a:cubicBezTo>
                    <a:pt x="24" y="16"/>
                    <a:pt x="24" y="15"/>
                    <a:pt x="26" y="15"/>
                  </a:cubicBezTo>
                  <a:cubicBezTo>
                    <a:pt x="27" y="14"/>
                    <a:pt x="27" y="13"/>
                    <a:pt x="26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10"/>
                    <a:pt x="23" y="9"/>
                    <a:pt x="23" y="7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4" y="6"/>
                    <a:pt x="24" y="6"/>
                    <a:pt x="24" y="6"/>
                  </a:cubicBezTo>
                  <a:cubicBezTo>
                    <a:pt x="24" y="6"/>
                    <a:pt x="24" y="6"/>
                    <a:pt x="24" y="6"/>
                  </a:cubicBezTo>
                  <a:cubicBezTo>
                    <a:pt x="24" y="5"/>
                    <a:pt x="24" y="5"/>
                    <a:pt x="23" y="5"/>
                  </a:cubicBezTo>
                  <a:cubicBezTo>
                    <a:pt x="23" y="5"/>
                    <a:pt x="22" y="3"/>
                    <a:pt x="21" y="3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18" y="4"/>
                    <a:pt x="17" y="3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4" y="0"/>
                    <a:pt x="13" y="0"/>
                    <a:pt x="12" y="1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0" y="3"/>
                    <a:pt x="9" y="4"/>
                    <a:pt x="8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4"/>
                    <a:pt x="4" y="5"/>
                    <a:pt x="3" y="6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9"/>
                    <a:pt x="3" y="10"/>
                    <a:pt x="3" y="11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1" y="13"/>
                    <a:pt x="1" y="14"/>
                    <a:pt x="1" y="15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3" y="17"/>
                    <a:pt x="4" y="18"/>
                    <a:pt x="5" y="19"/>
                  </a:cubicBezTo>
                  <a:cubicBezTo>
                    <a:pt x="5" y="19"/>
                    <a:pt x="5" y="20"/>
                    <a:pt x="5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4" y="22"/>
                    <a:pt x="5" y="23"/>
                    <a:pt x="6" y="24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8" y="22"/>
                    <a:pt x="8" y="22"/>
                  </a:cubicBezTo>
                  <a:cubicBezTo>
                    <a:pt x="9" y="23"/>
                    <a:pt x="10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lnTo>
                    <a:pt x="12" y="26"/>
                  </a:lnTo>
                  <a:close/>
                  <a:moveTo>
                    <a:pt x="14" y="22"/>
                  </a:moveTo>
                  <a:cubicBezTo>
                    <a:pt x="12" y="22"/>
                    <a:pt x="9" y="21"/>
                    <a:pt x="8" y="19"/>
                  </a:cubicBezTo>
                  <a:cubicBezTo>
                    <a:pt x="5" y="16"/>
                    <a:pt x="4" y="11"/>
                    <a:pt x="8" y="7"/>
                  </a:cubicBezTo>
                  <a:cubicBezTo>
                    <a:pt x="12" y="3"/>
                    <a:pt x="17" y="5"/>
                    <a:pt x="19" y="8"/>
                  </a:cubicBezTo>
                  <a:cubicBezTo>
                    <a:pt x="22" y="10"/>
                    <a:pt x="24" y="15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0" y="19"/>
                    <a:pt x="20" y="20"/>
                    <a:pt x="19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8" y="21"/>
                    <a:pt x="16" y="22"/>
                    <a:pt x="14" y="22"/>
                  </a:cubicBezTo>
                  <a:close/>
                  <a:moveTo>
                    <a:pt x="13" y="5"/>
                  </a:moveTo>
                  <a:cubicBezTo>
                    <a:pt x="12" y="5"/>
                    <a:pt x="10" y="6"/>
                    <a:pt x="8" y="8"/>
                  </a:cubicBezTo>
                  <a:cubicBezTo>
                    <a:pt x="4" y="11"/>
                    <a:pt x="6" y="16"/>
                    <a:pt x="8" y="19"/>
                  </a:cubicBezTo>
                  <a:cubicBezTo>
                    <a:pt x="11" y="21"/>
                    <a:pt x="15" y="23"/>
                    <a:pt x="19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23" y="15"/>
                    <a:pt x="22" y="11"/>
                    <a:pt x="19" y="8"/>
                  </a:cubicBezTo>
                  <a:cubicBezTo>
                    <a:pt x="18" y="7"/>
                    <a:pt x="16" y="5"/>
                    <a:pt x="13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0" name="Freeform 352">
              <a:extLst>
                <a:ext uri="{FF2B5EF4-FFF2-40B4-BE49-F238E27FC236}">
                  <a16:creationId xmlns:a16="http://schemas.microsoft.com/office/drawing/2014/main" id="{140D935E-2069-4F60-960D-85DDD956BD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97" y="3244"/>
              <a:ext cx="68" cy="61"/>
            </a:xfrm>
            <a:custGeom>
              <a:avLst/>
              <a:gdLst>
                <a:gd name="T0" fmla="*/ 11 w 27"/>
                <a:gd name="T1" fmla="*/ 24 h 24"/>
                <a:gd name="T2" fmla="*/ 11 w 27"/>
                <a:gd name="T3" fmla="*/ 22 h 24"/>
                <a:gd name="T4" fmla="*/ 7 w 27"/>
                <a:gd name="T5" fmla="*/ 20 h 24"/>
                <a:gd name="T6" fmla="*/ 6 w 27"/>
                <a:gd name="T7" fmla="*/ 22 h 24"/>
                <a:gd name="T8" fmla="*/ 2 w 27"/>
                <a:gd name="T9" fmla="*/ 18 h 24"/>
                <a:gd name="T10" fmla="*/ 6 w 27"/>
                <a:gd name="T11" fmla="*/ 21 h 24"/>
                <a:gd name="T12" fmla="*/ 7 w 27"/>
                <a:gd name="T13" fmla="*/ 20 h 24"/>
                <a:gd name="T14" fmla="*/ 11 w 27"/>
                <a:gd name="T15" fmla="*/ 22 h 24"/>
                <a:gd name="T16" fmla="*/ 12 w 27"/>
                <a:gd name="T17" fmla="*/ 24 h 24"/>
                <a:gd name="T18" fmla="*/ 15 w 27"/>
                <a:gd name="T19" fmla="*/ 23 h 24"/>
                <a:gd name="T20" fmla="*/ 16 w 27"/>
                <a:gd name="T21" fmla="*/ 21 h 24"/>
                <a:gd name="T22" fmla="*/ 20 w 27"/>
                <a:gd name="T23" fmla="*/ 20 h 24"/>
                <a:gd name="T24" fmla="*/ 24 w 27"/>
                <a:gd name="T25" fmla="*/ 18 h 24"/>
                <a:gd name="T26" fmla="*/ 24 w 27"/>
                <a:gd name="T27" fmla="*/ 16 h 24"/>
                <a:gd name="T28" fmla="*/ 25 w 27"/>
                <a:gd name="T29" fmla="*/ 16 h 24"/>
                <a:gd name="T30" fmla="*/ 25 w 27"/>
                <a:gd name="T31" fmla="*/ 19 h 24"/>
                <a:gd name="T32" fmla="*/ 21 w 27"/>
                <a:gd name="T33" fmla="*/ 22 h 24"/>
                <a:gd name="T34" fmla="*/ 20 w 27"/>
                <a:gd name="T35" fmla="*/ 20 h 24"/>
                <a:gd name="T36" fmla="*/ 16 w 27"/>
                <a:gd name="T37" fmla="*/ 23 h 24"/>
                <a:gd name="T38" fmla="*/ 16 w 27"/>
                <a:gd name="T39" fmla="*/ 24 h 24"/>
                <a:gd name="T40" fmla="*/ 3 w 27"/>
                <a:gd name="T41" fmla="*/ 16 h 24"/>
                <a:gd name="T42" fmla="*/ 2 w 27"/>
                <a:gd name="T43" fmla="*/ 13 h 24"/>
                <a:gd name="T44" fmla="*/ 0 w 27"/>
                <a:gd name="T45" fmla="*/ 13 h 24"/>
                <a:gd name="T46" fmla="*/ 0 w 27"/>
                <a:gd name="T47" fmla="*/ 6 h 24"/>
                <a:gd name="T48" fmla="*/ 1 w 27"/>
                <a:gd name="T49" fmla="*/ 13 h 24"/>
                <a:gd name="T50" fmla="*/ 3 w 27"/>
                <a:gd name="T51" fmla="*/ 13 h 24"/>
                <a:gd name="T52" fmla="*/ 4 w 27"/>
                <a:gd name="T53" fmla="*/ 16 h 24"/>
                <a:gd name="T54" fmla="*/ 24 w 27"/>
                <a:gd name="T55" fmla="*/ 15 h 24"/>
                <a:gd name="T56" fmla="*/ 23 w 27"/>
                <a:gd name="T57" fmla="*/ 15 h 24"/>
                <a:gd name="T58" fmla="*/ 26 w 27"/>
                <a:gd name="T59" fmla="*/ 13 h 24"/>
                <a:gd name="T60" fmla="*/ 27 w 27"/>
                <a:gd name="T61" fmla="*/ 10 h 24"/>
                <a:gd name="T62" fmla="*/ 27 w 27"/>
                <a:gd name="T63" fmla="*/ 13 h 24"/>
                <a:gd name="T64" fmla="*/ 24 w 27"/>
                <a:gd name="T65" fmla="*/ 14 h 24"/>
                <a:gd name="T66" fmla="*/ 24 w 27"/>
                <a:gd name="T67" fmla="*/ 15 h 24"/>
                <a:gd name="T68" fmla="*/ 21 w 27"/>
                <a:gd name="T69" fmla="*/ 10 h 24"/>
                <a:gd name="T70" fmla="*/ 8 w 27"/>
                <a:gd name="T71" fmla="*/ 5 h 24"/>
                <a:gd name="T72" fmla="*/ 6 w 27"/>
                <a:gd name="T73" fmla="*/ 8 h 24"/>
                <a:gd name="T74" fmla="*/ 7 w 27"/>
                <a:gd name="T75" fmla="*/ 5 h 24"/>
                <a:gd name="T76" fmla="*/ 22 w 27"/>
                <a:gd name="T77" fmla="*/ 10 h 24"/>
                <a:gd name="T78" fmla="*/ 4 w 27"/>
                <a:gd name="T79" fmla="*/ 4 h 24"/>
                <a:gd name="T80" fmla="*/ 2 w 27"/>
                <a:gd name="T81" fmla="*/ 3 h 24"/>
                <a:gd name="T82" fmla="*/ 3 w 27"/>
                <a:gd name="T83" fmla="*/ 1 h 24"/>
                <a:gd name="T84" fmla="*/ 3 w 27"/>
                <a:gd name="T85" fmla="*/ 1 h 24"/>
                <a:gd name="T86" fmla="*/ 3 w 27"/>
                <a:gd name="T87" fmla="*/ 1 h 24"/>
                <a:gd name="T88" fmla="*/ 4 w 27"/>
                <a:gd name="T89" fmla="*/ 4 h 24"/>
                <a:gd name="T90" fmla="*/ 4 w 27"/>
                <a:gd name="T91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7" h="24">
                  <a:moveTo>
                    <a:pt x="13" y="24"/>
                  </a:moveTo>
                  <a:cubicBezTo>
                    <a:pt x="13" y="24"/>
                    <a:pt x="12" y="24"/>
                    <a:pt x="11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3"/>
                    <a:pt x="11" y="23"/>
                    <a:pt x="11" y="22"/>
                  </a:cubicBezTo>
                  <a:cubicBezTo>
                    <a:pt x="11" y="22"/>
                    <a:pt x="11" y="22"/>
                    <a:pt x="11" y="22"/>
                  </a:cubicBezTo>
                  <a:cubicBezTo>
                    <a:pt x="9" y="22"/>
                    <a:pt x="8" y="21"/>
                    <a:pt x="7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4" y="21"/>
                    <a:pt x="3" y="20"/>
                    <a:pt x="2" y="19"/>
                  </a:cubicBezTo>
                  <a:cubicBezTo>
                    <a:pt x="2" y="19"/>
                    <a:pt x="2" y="18"/>
                    <a:pt x="2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4" y="19"/>
                    <a:pt x="5" y="20"/>
                    <a:pt x="6" y="21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9" y="21"/>
                    <a:pt x="10" y="21"/>
                    <a:pt x="11" y="21"/>
                  </a:cubicBezTo>
                  <a:cubicBezTo>
                    <a:pt x="11" y="21"/>
                    <a:pt x="11" y="21"/>
                    <a:pt x="11" y="22"/>
                  </a:cubicBezTo>
                  <a:cubicBezTo>
                    <a:pt x="11" y="22"/>
                    <a:pt x="11" y="22"/>
                    <a:pt x="11" y="22"/>
                  </a:cubicBezTo>
                  <a:cubicBezTo>
                    <a:pt x="11" y="23"/>
                    <a:pt x="11" y="23"/>
                    <a:pt x="12" y="24"/>
                  </a:cubicBezTo>
                  <a:cubicBezTo>
                    <a:pt x="13" y="24"/>
                    <a:pt x="14" y="24"/>
                    <a:pt x="15" y="24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2"/>
                    <a:pt x="16" y="22"/>
                    <a:pt x="16" y="22"/>
                  </a:cubicBezTo>
                  <a:cubicBezTo>
                    <a:pt x="16" y="21"/>
                    <a:pt x="16" y="21"/>
                    <a:pt x="16" y="21"/>
                  </a:cubicBezTo>
                  <a:cubicBezTo>
                    <a:pt x="17" y="21"/>
                    <a:pt x="18" y="20"/>
                    <a:pt x="19" y="20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21" y="21"/>
                    <a:pt x="21" y="21"/>
                    <a:pt x="21" y="21"/>
                  </a:cubicBezTo>
                  <a:cubicBezTo>
                    <a:pt x="22" y="20"/>
                    <a:pt x="23" y="19"/>
                    <a:pt x="24" y="18"/>
                  </a:cubicBezTo>
                  <a:cubicBezTo>
                    <a:pt x="24" y="18"/>
                    <a:pt x="24" y="17"/>
                    <a:pt x="24" y="17"/>
                  </a:cubicBezTo>
                  <a:cubicBezTo>
                    <a:pt x="24" y="17"/>
                    <a:pt x="24" y="16"/>
                    <a:pt x="24" y="16"/>
                  </a:cubicBezTo>
                  <a:cubicBezTo>
                    <a:pt x="24" y="16"/>
                    <a:pt x="24" y="16"/>
                    <a:pt x="24" y="16"/>
                  </a:cubicBezTo>
                  <a:cubicBezTo>
                    <a:pt x="25" y="16"/>
                    <a:pt x="25" y="16"/>
                    <a:pt x="25" y="16"/>
                  </a:cubicBezTo>
                  <a:cubicBezTo>
                    <a:pt x="25" y="16"/>
                    <a:pt x="25" y="17"/>
                    <a:pt x="25" y="17"/>
                  </a:cubicBezTo>
                  <a:cubicBezTo>
                    <a:pt x="25" y="18"/>
                    <a:pt x="25" y="18"/>
                    <a:pt x="25" y="19"/>
                  </a:cubicBezTo>
                  <a:cubicBezTo>
                    <a:pt x="25" y="19"/>
                    <a:pt x="25" y="19"/>
                    <a:pt x="24" y="19"/>
                  </a:cubicBezTo>
                  <a:cubicBezTo>
                    <a:pt x="24" y="20"/>
                    <a:pt x="23" y="21"/>
                    <a:pt x="21" y="22"/>
                  </a:cubicBezTo>
                  <a:cubicBezTo>
                    <a:pt x="21" y="22"/>
                    <a:pt x="21" y="22"/>
                    <a:pt x="21" y="22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18" y="21"/>
                    <a:pt x="18" y="21"/>
                    <a:pt x="16" y="22"/>
                  </a:cubicBezTo>
                  <a:cubicBezTo>
                    <a:pt x="16" y="22"/>
                    <a:pt x="16" y="23"/>
                    <a:pt x="16" y="23"/>
                  </a:cubicBezTo>
                  <a:cubicBezTo>
                    <a:pt x="16" y="23"/>
                    <a:pt x="16" y="24"/>
                    <a:pt x="16" y="24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5" y="24"/>
                    <a:pt x="14" y="24"/>
                    <a:pt x="13" y="24"/>
                  </a:cubicBezTo>
                  <a:close/>
                  <a:moveTo>
                    <a:pt x="3" y="16"/>
                  </a:moveTo>
                  <a:cubicBezTo>
                    <a:pt x="3" y="16"/>
                    <a:pt x="3" y="16"/>
                    <a:pt x="3" y="16"/>
                  </a:cubicBezTo>
                  <a:cubicBezTo>
                    <a:pt x="3" y="15"/>
                    <a:pt x="3" y="14"/>
                    <a:pt x="2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2"/>
                    <a:pt x="0" y="8"/>
                    <a:pt x="0" y="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" y="6"/>
                    <a:pt x="1" y="7"/>
                    <a:pt x="1" y="7"/>
                  </a:cubicBezTo>
                  <a:cubicBezTo>
                    <a:pt x="1" y="8"/>
                    <a:pt x="0" y="11"/>
                    <a:pt x="1" y="13"/>
                  </a:cubicBezTo>
                  <a:cubicBezTo>
                    <a:pt x="3" y="13"/>
                    <a:pt x="3" y="13"/>
                    <a:pt x="3" y="13"/>
                  </a:cubicBezTo>
                  <a:cubicBezTo>
                    <a:pt x="3" y="13"/>
                    <a:pt x="3" y="13"/>
                    <a:pt x="3" y="13"/>
                  </a:cubicBezTo>
                  <a:cubicBezTo>
                    <a:pt x="3" y="14"/>
                    <a:pt x="3" y="15"/>
                    <a:pt x="4" y="15"/>
                  </a:cubicBezTo>
                  <a:cubicBezTo>
                    <a:pt x="4" y="15"/>
                    <a:pt x="4" y="16"/>
                    <a:pt x="4" y="16"/>
                  </a:cubicBezTo>
                  <a:cubicBezTo>
                    <a:pt x="3" y="16"/>
                    <a:pt x="3" y="16"/>
                    <a:pt x="3" y="16"/>
                  </a:cubicBezTo>
                  <a:close/>
                  <a:moveTo>
                    <a:pt x="24" y="15"/>
                  </a:moveTo>
                  <a:cubicBezTo>
                    <a:pt x="24" y="15"/>
                    <a:pt x="24" y="15"/>
                    <a:pt x="23" y="1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5" y="13"/>
                    <a:pt x="25" y="13"/>
                    <a:pt x="26" y="13"/>
                  </a:cubicBezTo>
                  <a:cubicBezTo>
                    <a:pt x="26" y="12"/>
                    <a:pt x="26" y="11"/>
                    <a:pt x="26" y="10"/>
                  </a:cubicBezTo>
                  <a:cubicBezTo>
                    <a:pt x="26" y="10"/>
                    <a:pt x="27" y="10"/>
                    <a:pt x="27" y="10"/>
                  </a:cubicBezTo>
                  <a:cubicBezTo>
                    <a:pt x="27" y="10"/>
                    <a:pt x="27" y="10"/>
                    <a:pt x="27" y="11"/>
                  </a:cubicBezTo>
                  <a:cubicBezTo>
                    <a:pt x="27" y="11"/>
                    <a:pt x="27" y="12"/>
                    <a:pt x="27" y="13"/>
                  </a:cubicBezTo>
                  <a:cubicBezTo>
                    <a:pt x="27" y="13"/>
                    <a:pt x="27" y="13"/>
                    <a:pt x="26" y="13"/>
                  </a:cubicBezTo>
                  <a:cubicBezTo>
                    <a:pt x="25" y="13"/>
                    <a:pt x="25" y="13"/>
                    <a:pt x="24" y="14"/>
                  </a:cubicBezTo>
                  <a:cubicBezTo>
                    <a:pt x="24" y="14"/>
                    <a:pt x="24" y="15"/>
                    <a:pt x="24" y="15"/>
                  </a:cubicBezTo>
                  <a:cubicBezTo>
                    <a:pt x="24" y="15"/>
                    <a:pt x="24" y="15"/>
                    <a:pt x="24" y="15"/>
                  </a:cubicBezTo>
                  <a:close/>
                  <a:moveTo>
                    <a:pt x="22" y="11"/>
                  </a:moveTo>
                  <a:cubicBezTo>
                    <a:pt x="21" y="11"/>
                    <a:pt x="21" y="11"/>
                    <a:pt x="21" y="10"/>
                  </a:cubicBezTo>
                  <a:cubicBezTo>
                    <a:pt x="21" y="7"/>
                    <a:pt x="19" y="4"/>
                    <a:pt x="16" y="3"/>
                  </a:cubicBezTo>
                  <a:cubicBezTo>
                    <a:pt x="14" y="3"/>
                    <a:pt x="11" y="2"/>
                    <a:pt x="8" y="5"/>
                  </a:cubicBezTo>
                  <a:cubicBezTo>
                    <a:pt x="7" y="6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7"/>
                    <a:pt x="6" y="6"/>
                    <a:pt x="7" y="5"/>
                  </a:cubicBezTo>
                  <a:cubicBezTo>
                    <a:pt x="10" y="2"/>
                    <a:pt x="13" y="2"/>
                    <a:pt x="16" y="3"/>
                  </a:cubicBezTo>
                  <a:cubicBezTo>
                    <a:pt x="19" y="4"/>
                    <a:pt x="22" y="7"/>
                    <a:pt x="22" y="10"/>
                  </a:cubicBezTo>
                  <a:cubicBezTo>
                    <a:pt x="22" y="11"/>
                    <a:pt x="22" y="11"/>
                    <a:pt x="22" y="11"/>
                  </a:cubicBezTo>
                  <a:close/>
                  <a:moveTo>
                    <a:pt x="4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3" y="2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0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1" name="Freeform 353">
              <a:extLst>
                <a:ext uri="{FF2B5EF4-FFF2-40B4-BE49-F238E27FC236}">
                  <a16:creationId xmlns:a16="http://schemas.microsoft.com/office/drawing/2014/main" id="{354215E1-80F2-4BBE-8F48-EFB42B63F8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2" y="3285"/>
              <a:ext cx="2" cy="8"/>
            </a:xfrm>
            <a:custGeom>
              <a:avLst/>
              <a:gdLst>
                <a:gd name="T0" fmla="*/ 1 w 1"/>
                <a:gd name="T1" fmla="*/ 3 h 3"/>
                <a:gd name="T2" fmla="*/ 1 w 1"/>
                <a:gd name="T3" fmla="*/ 3 h 3"/>
                <a:gd name="T4" fmla="*/ 0 w 1"/>
                <a:gd name="T5" fmla="*/ 3 h 3"/>
                <a:gd name="T6" fmla="*/ 1 w 1"/>
                <a:gd name="T7" fmla="*/ 0 h 3"/>
                <a:gd name="T8" fmla="*/ 1 w 1"/>
                <a:gd name="T9" fmla="*/ 0 h 3"/>
                <a:gd name="T10" fmla="*/ 1 w 1"/>
                <a:gd name="T11" fmla="*/ 0 h 3"/>
                <a:gd name="T12" fmla="*/ 1 w 1"/>
                <a:gd name="T13" fmla="*/ 3 h 3"/>
                <a:gd name="T14" fmla="*/ 1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2" name="Freeform 354">
              <a:extLst>
                <a:ext uri="{FF2B5EF4-FFF2-40B4-BE49-F238E27FC236}">
                  <a16:creationId xmlns:a16="http://schemas.microsoft.com/office/drawing/2014/main" id="{52E93EB6-CA02-47E7-A887-8E1063526F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0" y="3234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2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3" name="Freeform 355">
              <a:extLst>
                <a:ext uri="{FF2B5EF4-FFF2-40B4-BE49-F238E27FC236}">
                  <a16:creationId xmlns:a16="http://schemas.microsoft.com/office/drawing/2014/main" id="{614107C3-813A-4EE3-8018-29CE8C65BE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8" y="3260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1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4" name="Freeform 356">
              <a:extLst>
                <a:ext uri="{FF2B5EF4-FFF2-40B4-BE49-F238E27FC236}">
                  <a16:creationId xmlns:a16="http://schemas.microsoft.com/office/drawing/2014/main" id="{14D5CF4F-F5DB-4508-A3D8-13B7A7C85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1" y="3260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5" name="Freeform 357">
              <a:extLst>
                <a:ext uri="{FF2B5EF4-FFF2-40B4-BE49-F238E27FC236}">
                  <a16:creationId xmlns:a16="http://schemas.microsoft.com/office/drawing/2014/main" id="{F14D8442-3615-465F-87A4-8ABFBB9B99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3" y="3260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6" name="Freeform 358">
              <a:extLst>
                <a:ext uri="{FF2B5EF4-FFF2-40B4-BE49-F238E27FC236}">
                  <a16:creationId xmlns:a16="http://schemas.microsoft.com/office/drawing/2014/main" id="{1E85019C-2CC9-4429-BA3A-BFD47D27E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3" y="3260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1 h 2"/>
                <a:gd name="T8" fmla="*/ 1 w 2"/>
                <a:gd name="T9" fmla="*/ 1 h 2"/>
                <a:gd name="T10" fmla="*/ 1 w 2"/>
                <a:gd name="T11" fmla="*/ 1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2" y="1"/>
                    <a:pt x="2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7" name="Freeform 359">
              <a:extLst>
                <a:ext uri="{FF2B5EF4-FFF2-40B4-BE49-F238E27FC236}">
                  <a16:creationId xmlns:a16="http://schemas.microsoft.com/office/drawing/2014/main" id="{49ADFC92-409C-4B41-AB15-0DBCA474C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8" y="3252"/>
              <a:ext cx="2" cy="8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2 h 3"/>
                <a:gd name="T4" fmla="*/ 0 w 1"/>
                <a:gd name="T5" fmla="*/ 1 h 3"/>
                <a:gd name="T6" fmla="*/ 0 w 1"/>
                <a:gd name="T7" fmla="*/ 0 h 3"/>
                <a:gd name="T8" fmla="*/ 1 w 1"/>
                <a:gd name="T9" fmla="*/ 0 h 3"/>
                <a:gd name="T10" fmla="*/ 1 w 1"/>
                <a:gd name="T11" fmla="*/ 0 h 3"/>
                <a:gd name="T12" fmla="*/ 1 w 1"/>
                <a:gd name="T13" fmla="*/ 1 h 3"/>
                <a:gd name="T14" fmla="*/ 1 w 1"/>
                <a:gd name="T15" fmla="*/ 2 h 3"/>
                <a:gd name="T16" fmla="*/ 0 w 1"/>
                <a:gd name="T1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8" name="Freeform 360">
              <a:extLst>
                <a:ext uri="{FF2B5EF4-FFF2-40B4-BE49-F238E27FC236}">
                  <a16:creationId xmlns:a16="http://schemas.microsoft.com/office/drawing/2014/main" id="{9D5F18BB-25AD-4229-B2EE-F90403AC46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8" y="3257"/>
              <a:ext cx="3" cy="8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2 h 3"/>
                <a:gd name="T6" fmla="*/ 0 w 1"/>
                <a:gd name="T7" fmla="*/ 2 h 3"/>
                <a:gd name="T8" fmla="*/ 0 w 1"/>
                <a:gd name="T9" fmla="*/ 1 h 3"/>
                <a:gd name="T10" fmla="*/ 1 w 1"/>
                <a:gd name="T11" fmla="*/ 1 h 3"/>
                <a:gd name="T12" fmla="*/ 1 w 1"/>
                <a:gd name="T13" fmla="*/ 1 h 3"/>
                <a:gd name="T14" fmla="*/ 1 w 1"/>
                <a:gd name="T15" fmla="*/ 2 h 3"/>
                <a:gd name="T16" fmla="*/ 0 w 1"/>
                <a:gd name="T17" fmla="*/ 2 h 3"/>
                <a:gd name="T18" fmla="*/ 0 w 1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9" name="Freeform 361">
              <a:extLst>
                <a:ext uri="{FF2B5EF4-FFF2-40B4-BE49-F238E27FC236}">
                  <a16:creationId xmlns:a16="http://schemas.microsoft.com/office/drawing/2014/main" id="{E524F19E-900E-4CEB-8C2B-DEA9BE8F2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" y="3229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0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0 h 1"/>
                <a:gd name="T14" fmla="*/ 1 w 1"/>
                <a:gd name="T15" fmla="*/ 0 h 1"/>
                <a:gd name="T16" fmla="*/ 1 w 1"/>
                <a:gd name="T17" fmla="*/ 1 h 1"/>
                <a:gd name="T18" fmla="*/ 0 w 1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0" name="Freeform 362">
              <a:extLst>
                <a:ext uri="{FF2B5EF4-FFF2-40B4-BE49-F238E27FC236}">
                  <a16:creationId xmlns:a16="http://schemas.microsoft.com/office/drawing/2014/main" id="{E2B4CBFA-B4E7-4B35-B818-2451023C3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3257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1" name="Freeform 363">
              <a:extLst>
                <a:ext uri="{FF2B5EF4-FFF2-40B4-BE49-F238E27FC236}">
                  <a16:creationId xmlns:a16="http://schemas.microsoft.com/office/drawing/2014/main" id="{5DE4069F-0DC4-4DBB-8DE0-F71896CD76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3" y="3255"/>
              <a:ext cx="3" cy="5"/>
            </a:xfrm>
            <a:custGeom>
              <a:avLst/>
              <a:gdLst>
                <a:gd name="T0" fmla="*/ 1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1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2" name="Freeform 364">
              <a:extLst>
                <a:ext uri="{FF2B5EF4-FFF2-40B4-BE49-F238E27FC236}">
                  <a16:creationId xmlns:a16="http://schemas.microsoft.com/office/drawing/2014/main" id="{E64EBB5F-3CB0-4B52-86D0-137E436E67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" y="3244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0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3" name="Freeform 365">
              <a:extLst>
                <a:ext uri="{FF2B5EF4-FFF2-40B4-BE49-F238E27FC236}">
                  <a16:creationId xmlns:a16="http://schemas.microsoft.com/office/drawing/2014/main" id="{A96CA2DE-9659-47BF-A38D-3719AD9FF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0" y="3249"/>
              <a:ext cx="3" cy="8"/>
            </a:xfrm>
            <a:custGeom>
              <a:avLst/>
              <a:gdLst>
                <a:gd name="T0" fmla="*/ 1 w 1"/>
                <a:gd name="T1" fmla="*/ 3 h 3"/>
                <a:gd name="T2" fmla="*/ 0 w 1"/>
                <a:gd name="T3" fmla="*/ 2 h 3"/>
                <a:gd name="T4" fmla="*/ 0 w 1"/>
                <a:gd name="T5" fmla="*/ 2 h 3"/>
                <a:gd name="T6" fmla="*/ 1 w 1"/>
                <a:gd name="T7" fmla="*/ 1 h 3"/>
                <a:gd name="T8" fmla="*/ 1 w 1"/>
                <a:gd name="T9" fmla="*/ 0 h 3"/>
                <a:gd name="T10" fmla="*/ 1 w 1"/>
                <a:gd name="T11" fmla="*/ 1 h 3"/>
                <a:gd name="T12" fmla="*/ 1 w 1"/>
                <a:gd name="T13" fmla="*/ 2 h 3"/>
                <a:gd name="T14" fmla="*/ 1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1" y="3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4" name="Freeform 366">
              <a:extLst>
                <a:ext uri="{FF2B5EF4-FFF2-40B4-BE49-F238E27FC236}">
                  <a16:creationId xmlns:a16="http://schemas.microsoft.com/office/drawing/2014/main" id="{A4187920-CEEB-42B8-809A-23F6BB8167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37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" name="Freeform 367">
              <a:extLst>
                <a:ext uri="{FF2B5EF4-FFF2-40B4-BE49-F238E27FC236}">
                  <a16:creationId xmlns:a16="http://schemas.microsoft.com/office/drawing/2014/main" id="{FF93AF36-C4FB-4174-8B05-635CD8067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3" y="3237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6" name="Freeform 368">
              <a:extLst>
                <a:ext uri="{FF2B5EF4-FFF2-40B4-BE49-F238E27FC236}">
                  <a16:creationId xmlns:a16="http://schemas.microsoft.com/office/drawing/2014/main" id="{A6ED91A9-168A-48B7-90C9-63BB51C49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37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0 w 1"/>
                <a:gd name="T7" fmla="*/ 1 h 2"/>
                <a:gd name="T8" fmla="*/ 0 w 1"/>
                <a:gd name="T9" fmla="*/ 0 h 2"/>
                <a:gd name="T10" fmla="*/ 0 w 1"/>
                <a:gd name="T11" fmla="*/ 0 h 2"/>
                <a:gd name="T12" fmla="*/ 1 w 1"/>
                <a:gd name="T13" fmla="*/ 0 h 2"/>
                <a:gd name="T14" fmla="*/ 0 w 1"/>
                <a:gd name="T15" fmla="*/ 2 h 2"/>
                <a:gd name="T16" fmla="*/ 0 w 1"/>
                <a:gd name="T17" fmla="*/ 2 h 2"/>
                <a:gd name="T18" fmla="*/ 0 w 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7" name="Freeform 369">
              <a:extLst>
                <a:ext uri="{FF2B5EF4-FFF2-40B4-BE49-F238E27FC236}">
                  <a16:creationId xmlns:a16="http://schemas.microsoft.com/office/drawing/2014/main" id="{21ECE279-E90D-446A-AD77-A315D196D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49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8" name="Freeform 370">
              <a:extLst>
                <a:ext uri="{FF2B5EF4-FFF2-40B4-BE49-F238E27FC236}">
                  <a16:creationId xmlns:a16="http://schemas.microsoft.com/office/drawing/2014/main" id="{96D7B5D9-87BB-40CB-83C7-57D9AE5E0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49"/>
              <a:ext cx="3" cy="6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1 h 2"/>
                <a:gd name="T14" fmla="*/ 0 w 1"/>
                <a:gd name="T15" fmla="*/ 2 h 2"/>
                <a:gd name="T16" fmla="*/ 0 w 1"/>
                <a:gd name="T17" fmla="*/ 2 h 2"/>
                <a:gd name="T18" fmla="*/ 0 w 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9" name="Freeform 371">
              <a:extLst>
                <a:ext uri="{FF2B5EF4-FFF2-40B4-BE49-F238E27FC236}">
                  <a16:creationId xmlns:a16="http://schemas.microsoft.com/office/drawing/2014/main" id="{055C5712-56F7-45DF-89A0-596DC4CFA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52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0" name="Freeform 372">
              <a:extLst>
                <a:ext uri="{FF2B5EF4-FFF2-40B4-BE49-F238E27FC236}">
                  <a16:creationId xmlns:a16="http://schemas.microsoft.com/office/drawing/2014/main" id="{927BE2D6-39D0-44A7-B1B3-EBDD9AC08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52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1 h 2"/>
                <a:gd name="T4" fmla="*/ 1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1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1"/>
                    <a:pt x="1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1" name="Freeform 373">
              <a:extLst>
                <a:ext uri="{FF2B5EF4-FFF2-40B4-BE49-F238E27FC236}">
                  <a16:creationId xmlns:a16="http://schemas.microsoft.com/office/drawing/2014/main" id="{9F8B23FC-4770-40DF-A714-0C826A33D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3252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2" name="Freeform 374">
              <a:extLst>
                <a:ext uri="{FF2B5EF4-FFF2-40B4-BE49-F238E27FC236}">
                  <a16:creationId xmlns:a16="http://schemas.microsoft.com/office/drawing/2014/main" id="{38C78800-6A34-4B89-A480-BB90A73D49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3252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1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3" name="Freeform 375">
              <a:extLst>
                <a:ext uri="{FF2B5EF4-FFF2-40B4-BE49-F238E27FC236}">
                  <a16:creationId xmlns:a16="http://schemas.microsoft.com/office/drawing/2014/main" id="{F76000A1-A33B-4B6A-8526-DA67083D1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3255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4" name="Freeform 376">
              <a:extLst>
                <a:ext uri="{FF2B5EF4-FFF2-40B4-BE49-F238E27FC236}">
                  <a16:creationId xmlns:a16="http://schemas.microsoft.com/office/drawing/2014/main" id="{0F7E5452-CEF8-4622-A92C-1C2C0587286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" y="3255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5" name="Freeform 377">
              <a:extLst>
                <a:ext uri="{FF2B5EF4-FFF2-40B4-BE49-F238E27FC236}">
                  <a16:creationId xmlns:a16="http://schemas.microsoft.com/office/drawing/2014/main" id="{7398B92F-C64B-4D50-BC99-D1CDE67837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" y="3255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1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6" name="Freeform 378">
              <a:extLst>
                <a:ext uri="{FF2B5EF4-FFF2-40B4-BE49-F238E27FC236}">
                  <a16:creationId xmlns:a16="http://schemas.microsoft.com/office/drawing/2014/main" id="{5EC30640-396E-4D2C-9E5D-6D7A6C9BF6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257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7" name="Freeform 379">
              <a:extLst>
                <a:ext uri="{FF2B5EF4-FFF2-40B4-BE49-F238E27FC236}">
                  <a16:creationId xmlns:a16="http://schemas.microsoft.com/office/drawing/2014/main" id="{A863B37F-5685-4A51-AC76-0AB28F448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255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1 h 2"/>
                <a:gd name="T8" fmla="*/ 1 w 2"/>
                <a:gd name="T9" fmla="*/ 1 h 2"/>
                <a:gd name="T10" fmla="*/ 2 w 2"/>
                <a:gd name="T11" fmla="*/ 1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8" name="Freeform 380">
              <a:extLst>
                <a:ext uri="{FF2B5EF4-FFF2-40B4-BE49-F238E27FC236}">
                  <a16:creationId xmlns:a16="http://schemas.microsoft.com/office/drawing/2014/main" id="{36452F90-3E04-4F0B-9C88-5058121179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1" y="3255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  <a:gd name="T16" fmla="*/ 0 w 1"/>
                <a:gd name="T17" fmla="*/ 2 h 2"/>
                <a:gd name="T18" fmla="*/ 0 w 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9" name="Freeform 381">
              <a:extLst>
                <a:ext uri="{FF2B5EF4-FFF2-40B4-BE49-F238E27FC236}">
                  <a16:creationId xmlns:a16="http://schemas.microsoft.com/office/drawing/2014/main" id="{11C93767-DC89-4D9F-A769-807198BD5E7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8" y="3219"/>
              <a:ext cx="2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1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0" name="Freeform 382">
              <a:extLst>
                <a:ext uri="{FF2B5EF4-FFF2-40B4-BE49-F238E27FC236}">
                  <a16:creationId xmlns:a16="http://schemas.microsoft.com/office/drawing/2014/main" id="{54BB6C64-46E1-45DC-80B9-254BF75B6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8" y="3222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1 w 2"/>
                <a:gd name="T9" fmla="*/ 0 h 1"/>
                <a:gd name="T10" fmla="*/ 2 w 2"/>
                <a:gd name="T11" fmla="*/ 0 h 1"/>
                <a:gd name="T12" fmla="*/ 2 w 2"/>
                <a:gd name="T13" fmla="*/ 0 h 1"/>
                <a:gd name="T14" fmla="*/ 1 w 2"/>
                <a:gd name="T15" fmla="*/ 1 h 1"/>
                <a:gd name="T16" fmla="*/ 1 w 2"/>
                <a:gd name="T17" fmla="*/ 1 h 1"/>
                <a:gd name="T18" fmla="*/ 1 w 2"/>
                <a:gd name="T19" fmla="*/ 1 h 1"/>
                <a:gd name="T20" fmla="*/ 0 w 2"/>
                <a:gd name="T2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1" name="Freeform 383">
              <a:extLst>
                <a:ext uri="{FF2B5EF4-FFF2-40B4-BE49-F238E27FC236}">
                  <a16:creationId xmlns:a16="http://schemas.microsoft.com/office/drawing/2014/main" id="{FC3421A1-5CCE-4FC3-B33E-70B7B26D3B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3222"/>
              <a:ext cx="8" cy="7"/>
            </a:xfrm>
            <a:custGeom>
              <a:avLst/>
              <a:gdLst>
                <a:gd name="T0" fmla="*/ 0 w 3"/>
                <a:gd name="T1" fmla="*/ 3 h 3"/>
                <a:gd name="T2" fmla="*/ 0 w 3"/>
                <a:gd name="T3" fmla="*/ 3 h 3"/>
                <a:gd name="T4" fmla="*/ 0 w 3"/>
                <a:gd name="T5" fmla="*/ 3 h 3"/>
                <a:gd name="T6" fmla="*/ 2 w 3"/>
                <a:gd name="T7" fmla="*/ 1 h 3"/>
                <a:gd name="T8" fmla="*/ 3 w 3"/>
                <a:gd name="T9" fmla="*/ 0 h 3"/>
                <a:gd name="T10" fmla="*/ 3 w 3"/>
                <a:gd name="T11" fmla="*/ 0 h 3"/>
                <a:gd name="T12" fmla="*/ 3 w 3"/>
                <a:gd name="T13" fmla="*/ 1 h 3"/>
                <a:gd name="T14" fmla="*/ 2 w 3"/>
                <a:gd name="T15" fmla="*/ 1 h 3"/>
                <a:gd name="T16" fmla="*/ 1 w 3"/>
                <a:gd name="T17" fmla="*/ 3 h 3"/>
                <a:gd name="T18" fmla="*/ 0 w 3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2"/>
                    <a:pt x="1" y="3"/>
                  </a:cubicBezTo>
                  <a:cubicBezTo>
                    <a:pt x="1" y="3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2" name="Freeform 384">
              <a:extLst>
                <a:ext uri="{FF2B5EF4-FFF2-40B4-BE49-F238E27FC236}">
                  <a16:creationId xmlns:a16="http://schemas.microsoft.com/office/drawing/2014/main" id="{EFF26069-9338-4B2F-939A-37BFD458DD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" y="3222"/>
              <a:ext cx="7" cy="7"/>
            </a:xfrm>
            <a:custGeom>
              <a:avLst/>
              <a:gdLst>
                <a:gd name="T0" fmla="*/ 0 w 3"/>
                <a:gd name="T1" fmla="*/ 3 h 3"/>
                <a:gd name="T2" fmla="*/ 0 w 3"/>
                <a:gd name="T3" fmla="*/ 3 h 3"/>
                <a:gd name="T4" fmla="*/ 0 w 3"/>
                <a:gd name="T5" fmla="*/ 3 h 3"/>
                <a:gd name="T6" fmla="*/ 3 w 3"/>
                <a:gd name="T7" fmla="*/ 0 h 3"/>
                <a:gd name="T8" fmla="*/ 3 w 3"/>
                <a:gd name="T9" fmla="*/ 0 h 3"/>
                <a:gd name="T10" fmla="*/ 3 w 3"/>
                <a:gd name="T11" fmla="*/ 0 h 3"/>
                <a:gd name="T12" fmla="*/ 0 w 3"/>
                <a:gd name="T13" fmla="*/ 3 h 3"/>
                <a:gd name="T14" fmla="*/ 0 w 3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3" name="Freeform 385">
              <a:extLst>
                <a:ext uri="{FF2B5EF4-FFF2-40B4-BE49-F238E27FC236}">
                  <a16:creationId xmlns:a16="http://schemas.microsoft.com/office/drawing/2014/main" id="{4E9ABE29-F88A-4A3A-A3F2-C7D2FDCE9C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1" y="3222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4" name="Freeform 386">
              <a:extLst>
                <a:ext uri="{FF2B5EF4-FFF2-40B4-BE49-F238E27FC236}">
                  <a16:creationId xmlns:a16="http://schemas.microsoft.com/office/drawing/2014/main" id="{98E1520A-BB86-4675-8169-21618D1FD6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3" y="3219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2 h 3"/>
                <a:gd name="T4" fmla="*/ 0 w 2"/>
                <a:gd name="T5" fmla="*/ 2 h 3"/>
                <a:gd name="T6" fmla="*/ 2 w 2"/>
                <a:gd name="T7" fmla="*/ 0 h 3"/>
                <a:gd name="T8" fmla="*/ 2 w 2"/>
                <a:gd name="T9" fmla="*/ 0 h 3"/>
                <a:gd name="T10" fmla="*/ 2 w 2"/>
                <a:gd name="T11" fmla="*/ 1 h 3"/>
                <a:gd name="T12" fmla="*/ 0 w 2"/>
                <a:gd name="T13" fmla="*/ 2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5" name="Freeform 387">
              <a:extLst>
                <a:ext uri="{FF2B5EF4-FFF2-40B4-BE49-F238E27FC236}">
                  <a16:creationId xmlns:a16="http://schemas.microsoft.com/office/drawing/2014/main" id="{959E2755-FB2D-4C19-92A4-7D0514FA0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3" y="3219"/>
              <a:ext cx="8" cy="5"/>
            </a:xfrm>
            <a:custGeom>
              <a:avLst/>
              <a:gdLst>
                <a:gd name="T0" fmla="*/ 1 w 3"/>
                <a:gd name="T1" fmla="*/ 2 h 2"/>
                <a:gd name="T2" fmla="*/ 0 w 3"/>
                <a:gd name="T3" fmla="*/ 2 h 2"/>
                <a:gd name="T4" fmla="*/ 0 w 3"/>
                <a:gd name="T5" fmla="*/ 2 h 2"/>
                <a:gd name="T6" fmla="*/ 2 w 3"/>
                <a:gd name="T7" fmla="*/ 0 h 2"/>
                <a:gd name="T8" fmla="*/ 3 w 3"/>
                <a:gd name="T9" fmla="*/ 0 h 2"/>
                <a:gd name="T10" fmla="*/ 3 w 3"/>
                <a:gd name="T11" fmla="*/ 1 h 2"/>
                <a:gd name="T12" fmla="*/ 1 w 3"/>
                <a:gd name="T13" fmla="*/ 2 h 2"/>
                <a:gd name="T14" fmla="*/ 1 w 3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cubicBezTo>
                    <a:pt x="1" y="2"/>
                    <a:pt x="1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2" y="1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1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6" name="Freeform 388">
              <a:extLst>
                <a:ext uri="{FF2B5EF4-FFF2-40B4-BE49-F238E27FC236}">
                  <a16:creationId xmlns:a16="http://schemas.microsoft.com/office/drawing/2014/main" id="{46A576F2-B353-43AC-92B3-A201490919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6" y="3222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1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1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7" name="Freeform 389">
              <a:extLst>
                <a:ext uri="{FF2B5EF4-FFF2-40B4-BE49-F238E27FC236}">
                  <a16:creationId xmlns:a16="http://schemas.microsoft.com/office/drawing/2014/main" id="{0DF6B3F3-65A5-4CF6-AC74-C907FC8D4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222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1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2 w 2"/>
                <a:gd name="T13" fmla="*/ 0 h 2"/>
                <a:gd name="T14" fmla="*/ 1 w 2"/>
                <a:gd name="T15" fmla="*/ 1 h 2"/>
                <a:gd name="T16" fmla="*/ 1 w 2"/>
                <a:gd name="T17" fmla="*/ 1 h 2"/>
                <a:gd name="T18" fmla="*/ 0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8" name="Freeform 390">
              <a:extLst>
                <a:ext uri="{FF2B5EF4-FFF2-40B4-BE49-F238E27FC236}">
                  <a16:creationId xmlns:a16="http://schemas.microsoft.com/office/drawing/2014/main" id="{B7012A34-BF95-4D3F-9E78-E1BAFCC5A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1" y="3222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0 w 2"/>
                <a:gd name="T13" fmla="*/ 2 h 2"/>
                <a:gd name="T14" fmla="*/ 0 w 2"/>
                <a:gd name="T15" fmla="*/ 2 h 2"/>
                <a:gd name="T16" fmla="*/ 0 w 2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9" name="Freeform 391">
              <a:extLst>
                <a:ext uri="{FF2B5EF4-FFF2-40B4-BE49-F238E27FC236}">
                  <a16:creationId xmlns:a16="http://schemas.microsoft.com/office/drawing/2014/main" id="{0EEBEF89-AAEB-4B9B-AABE-8F545C462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3" y="3224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0 h 1"/>
                <a:gd name="T14" fmla="*/ 1 w 1"/>
                <a:gd name="T15" fmla="*/ 0 h 1"/>
                <a:gd name="T16" fmla="*/ 0 w 1"/>
                <a:gd name="T17" fmla="*/ 1 h 1"/>
                <a:gd name="T18" fmla="*/ 0 w 1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0" name="Freeform 392">
              <a:extLst>
                <a:ext uri="{FF2B5EF4-FFF2-40B4-BE49-F238E27FC236}">
                  <a16:creationId xmlns:a16="http://schemas.microsoft.com/office/drawing/2014/main" id="{7E978AFB-1E31-45E6-8703-3C0DBA8BB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3" y="3224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1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0 w 2"/>
                <a:gd name="T13" fmla="*/ 1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1" name="Freeform 393">
              <a:extLst>
                <a:ext uri="{FF2B5EF4-FFF2-40B4-BE49-F238E27FC236}">
                  <a16:creationId xmlns:a16="http://schemas.microsoft.com/office/drawing/2014/main" id="{71BE4FD7-8577-4533-97D1-FE1298F28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3227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1 w 2"/>
                <a:gd name="T9" fmla="*/ 0 h 1"/>
                <a:gd name="T10" fmla="*/ 1 w 2"/>
                <a:gd name="T11" fmla="*/ 0 h 1"/>
                <a:gd name="T12" fmla="*/ 0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2" name="Freeform 394">
              <a:extLst>
                <a:ext uri="{FF2B5EF4-FFF2-40B4-BE49-F238E27FC236}">
                  <a16:creationId xmlns:a16="http://schemas.microsoft.com/office/drawing/2014/main" id="{29FD3684-AFC6-454E-86CB-9C5B477C1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3229"/>
              <a:ext cx="5" cy="3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0 h 1"/>
                <a:gd name="T4" fmla="*/ 0 w 2"/>
                <a:gd name="T5" fmla="*/ 0 h 1"/>
                <a:gd name="T6" fmla="*/ 2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3" name="Freeform 395">
              <a:extLst>
                <a:ext uri="{FF2B5EF4-FFF2-40B4-BE49-F238E27FC236}">
                  <a16:creationId xmlns:a16="http://schemas.microsoft.com/office/drawing/2014/main" id="{9F41FA77-A122-4113-B752-E86C0805C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229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4" name="Freeform 396">
              <a:extLst>
                <a:ext uri="{FF2B5EF4-FFF2-40B4-BE49-F238E27FC236}">
                  <a16:creationId xmlns:a16="http://schemas.microsoft.com/office/drawing/2014/main" id="{E8B553BB-95EC-4CBF-B6AB-8F3BAE348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229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1 h 1"/>
                <a:gd name="T10" fmla="*/ 1 w 1"/>
                <a:gd name="T11" fmla="*/ 1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5" name="Freeform 397">
              <a:extLst>
                <a:ext uri="{FF2B5EF4-FFF2-40B4-BE49-F238E27FC236}">
                  <a16:creationId xmlns:a16="http://schemas.microsoft.com/office/drawing/2014/main" id="{564AE0CB-A23B-4B47-A6F7-47D5C07801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232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1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6" name="Freeform 398">
              <a:extLst>
                <a:ext uri="{FF2B5EF4-FFF2-40B4-BE49-F238E27FC236}">
                  <a16:creationId xmlns:a16="http://schemas.microsoft.com/office/drawing/2014/main" id="{18AFA35C-483B-40B6-A564-54045B1F954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234"/>
              <a:ext cx="5" cy="3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0 h 1"/>
                <a:gd name="T4" fmla="*/ 1 w 2"/>
                <a:gd name="T5" fmla="*/ 0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0 h 1"/>
                <a:gd name="T14" fmla="*/ 1 w 2"/>
                <a:gd name="T15" fmla="*/ 0 h 1"/>
                <a:gd name="T16" fmla="*/ 1 w 2"/>
                <a:gd name="T1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7" name="Freeform 399">
              <a:extLst>
                <a:ext uri="{FF2B5EF4-FFF2-40B4-BE49-F238E27FC236}">
                  <a16:creationId xmlns:a16="http://schemas.microsoft.com/office/drawing/2014/main" id="{84506581-8F46-4C50-A360-318F44D108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3234"/>
              <a:ext cx="2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1 h 1"/>
                <a:gd name="T8" fmla="*/ 0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8" name="Freeform 400">
              <a:extLst>
                <a:ext uri="{FF2B5EF4-FFF2-40B4-BE49-F238E27FC236}">
                  <a16:creationId xmlns:a16="http://schemas.microsoft.com/office/drawing/2014/main" id="{026D47A2-98EE-4671-9769-AF3ADD91E7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" y="3244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9" name="Freeform 401">
              <a:extLst>
                <a:ext uri="{FF2B5EF4-FFF2-40B4-BE49-F238E27FC236}">
                  <a16:creationId xmlns:a16="http://schemas.microsoft.com/office/drawing/2014/main" id="{83538EDE-7B8F-4405-AC19-9425FDC8CF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" y="3244"/>
              <a:ext cx="5" cy="3"/>
            </a:xfrm>
            <a:custGeom>
              <a:avLst/>
              <a:gdLst>
                <a:gd name="T0" fmla="*/ 1 w 2"/>
                <a:gd name="T1" fmla="*/ 1 h 1"/>
                <a:gd name="T2" fmla="*/ 1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0" name="Freeform 402">
              <a:extLst>
                <a:ext uri="{FF2B5EF4-FFF2-40B4-BE49-F238E27FC236}">
                  <a16:creationId xmlns:a16="http://schemas.microsoft.com/office/drawing/2014/main" id="{3C8AFC89-2511-4C2F-BC1D-63EDC3260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3257"/>
              <a:ext cx="2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1" name="Freeform 403">
              <a:extLst>
                <a:ext uri="{FF2B5EF4-FFF2-40B4-BE49-F238E27FC236}">
                  <a16:creationId xmlns:a16="http://schemas.microsoft.com/office/drawing/2014/main" id="{9CB55293-ACF9-4466-BBB5-C6214D6D2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257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2" name="Freeform 404">
              <a:extLst>
                <a:ext uri="{FF2B5EF4-FFF2-40B4-BE49-F238E27FC236}">
                  <a16:creationId xmlns:a16="http://schemas.microsoft.com/office/drawing/2014/main" id="{D0B59E26-4756-4074-A2C1-92039C5696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3255"/>
              <a:ext cx="2" cy="7"/>
            </a:xfrm>
            <a:custGeom>
              <a:avLst/>
              <a:gdLst>
                <a:gd name="T0" fmla="*/ 0 w 1"/>
                <a:gd name="T1" fmla="*/ 3 h 3"/>
                <a:gd name="T2" fmla="*/ 0 w 1"/>
                <a:gd name="T3" fmla="*/ 3 h 3"/>
                <a:gd name="T4" fmla="*/ 0 w 1"/>
                <a:gd name="T5" fmla="*/ 2 h 3"/>
                <a:gd name="T6" fmla="*/ 0 w 1"/>
                <a:gd name="T7" fmla="*/ 2 h 3"/>
                <a:gd name="T8" fmla="*/ 1 w 1"/>
                <a:gd name="T9" fmla="*/ 0 h 3"/>
                <a:gd name="T10" fmla="*/ 1 w 1"/>
                <a:gd name="T11" fmla="*/ 0 h 3"/>
                <a:gd name="T12" fmla="*/ 1 w 1"/>
                <a:gd name="T13" fmla="*/ 0 h 3"/>
                <a:gd name="T14" fmla="*/ 0 w 1"/>
                <a:gd name="T15" fmla="*/ 2 h 3"/>
                <a:gd name="T16" fmla="*/ 0 w 1"/>
                <a:gd name="T1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3" name="Freeform 405">
              <a:extLst>
                <a:ext uri="{FF2B5EF4-FFF2-40B4-BE49-F238E27FC236}">
                  <a16:creationId xmlns:a16="http://schemas.microsoft.com/office/drawing/2014/main" id="{0FB46EB2-A6CA-4AAA-8F55-ECFFC7BA3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3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0 h 2"/>
                <a:gd name="T14" fmla="*/ 1 w 1"/>
                <a:gd name="T15" fmla="*/ 0 h 2"/>
                <a:gd name="T16" fmla="*/ 0 w 1"/>
                <a:gd name="T17" fmla="*/ 2 h 2"/>
                <a:gd name="T18" fmla="*/ 0 w 1"/>
                <a:gd name="T19" fmla="*/ 2 h 2"/>
                <a:gd name="T20" fmla="*/ 0 w 1"/>
                <a:gd name="T21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4" name="Freeform 406">
              <a:extLst>
                <a:ext uri="{FF2B5EF4-FFF2-40B4-BE49-F238E27FC236}">
                  <a16:creationId xmlns:a16="http://schemas.microsoft.com/office/drawing/2014/main" id="{03CC9855-AC4C-4103-804B-B92206E4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42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5" name="Freeform 407">
              <a:extLst>
                <a:ext uri="{FF2B5EF4-FFF2-40B4-BE49-F238E27FC236}">
                  <a16:creationId xmlns:a16="http://schemas.microsoft.com/office/drawing/2014/main" id="{7EF3C73F-4DEF-434C-842D-110BF6FDFD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63" y="3211"/>
              <a:ext cx="51" cy="51"/>
            </a:xfrm>
            <a:custGeom>
              <a:avLst/>
              <a:gdLst>
                <a:gd name="T0" fmla="*/ 6 w 20"/>
                <a:gd name="T1" fmla="*/ 19 h 20"/>
                <a:gd name="T2" fmla="*/ 6 w 20"/>
                <a:gd name="T3" fmla="*/ 17 h 20"/>
                <a:gd name="T4" fmla="*/ 3 w 20"/>
                <a:gd name="T5" fmla="*/ 17 h 20"/>
                <a:gd name="T6" fmla="*/ 1 w 20"/>
                <a:gd name="T7" fmla="*/ 14 h 20"/>
                <a:gd name="T8" fmla="*/ 2 w 20"/>
                <a:gd name="T9" fmla="*/ 13 h 20"/>
                <a:gd name="T10" fmla="*/ 0 w 20"/>
                <a:gd name="T11" fmla="*/ 10 h 20"/>
                <a:gd name="T12" fmla="*/ 0 w 20"/>
                <a:gd name="T13" fmla="*/ 6 h 20"/>
                <a:gd name="T14" fmla="*/ 2 w 20"/>
                <a:gd name="T15" fmla="*/ 6 h 20"/>
                <a:gd name="T16" fmla="*/ 3 w 20"/>
                <a:gd name="T17" fmla="*/ 3 h 20"/>
                <a:gd name="T18" fmla="*/ 5 w 20"/>
                <a:gd name="T19" fmla="*/ 1 h 20"/>
                <a:gd name="T20" fmla="*/ 7 w 20"/>
                <a:gd name="T21" fmla="*/ 2 h 20"/>
                <a:gd name="T22" fmla="*/ 9 w 20"/>
                <a:gd name="T23" fmla="*/ 0 h 20"/>
                <a:gd name="T24" fmla="*/ 13 w 20"/>
                <a:gd name="T25" fmla="*/ 0 h 20"/>
                <a:gd name="T26" fmla="*/ 13 w 20"/>
                <a:gd name="T27" fmla="*/ 2 h 20"/>
                <a:gd name="T28" fmla="*/ 16 w 20"/>
                <a:gd name="T29" fmla="*/ 3 h 20"/>
                <a:gd name="T30" fmla="*/ 18 w 20"/>
                <a:gd name="T31" fmla="*/ 4 h 20"/>
                <a:gd name="T32" fmla="*/ 19 w 20"/>
                <a:gd name="T33" fmla="*/ 5 h 20"/>
                <a:gd name="T34" fmla="*/ 19 w 20"/>
                <a:gd name="T35" fmla="*/ 6 h 20"/>
                <a:gd name="T36" fmla="*/ 18 w 20"/>
                <a:gd name="T37" fmla="*/ 7 h 20"/>
                <a:gd name="T38" fmla="*/ 18 w 20"/>
                <a:gd name="T39" fmla="*/ 6 h 20"/>
                <a:gd name="T40" fmla="*/ 18 w 20"/>
                <a:gd name="T41" fmla="*/ 9 h 20"/>
                <a:gd name="T42" fmla="*/ 20 w 20"/>
                <a:gd name="T43" fmla="*/ 10 h 20"/>
                <a:gd name="T44" fmla="*/ 19 w 20"/>
                <a:gd name="T45" fmla="*/ 13 h 20"/>
                <a:gd name="T46" fmla="*/ 16 w 20"/>
                <a:gd name="T47" fmla="*/ 15 h 20"/>
                <a:gd name="T48" fmla="*/ 17 w 20"/>
                <a:gd name="T49" fmla="*/ 17 h 20"/>
                <a:gd name="T50" fmla="*/ 14 w 20"/>
                <a:gd name="T51" fmla="*/ 19 h 20"/>
                <a:gd name="T52" fmla="*/ 10 w 20"/>
                <a:gd name="T53" fmla="*/ 18 h 20"/>
                <a:gd name="T54" fmla="*/ 10 w 20"/>
                <a:gd name="T55" fmla="*/ 20 h 20"/>
                <a:gd name="T56" fmla="*/ 9 w 20"/>
                <a:gd name="T57" fmla="*/ 19 h 20"/>
                <a:gd name="T58" fmla="*/ 10 w 20"/>
                <a:gd name="T59" fmla="*/ 17 h 20"/>
                <a:gd name="T60" fmla="*/ 13 w 20"/>
                <a:gd name="T61" fmla="*/ 17 h 20"/>
                <a:gd name="T62" fmla="*/ 16 w 20"/>
                <a:gd name="T63" fmla="*/ 16 h 20"/>
                <a:gd name="T64" fmla="*/ 15 w 20"/>
                <a:gd name="T65" fmla="*/ 15 h 20"/>
                <a:gd name="T66" fmla="*/ 19 w 20"/>
                <a:gd name="T67" fmla="*/ 12 h 20"/>
                <a:gd name="T68" fmla="*/ 18 w 20"/>
                <a:gd name="T69" fmla="*/ 10 h 20"/>
                <a:gd name="T70" fmla="*/ 17 w 20"/>
                <a:gd name="T71" fmla="*/ 6 h 20"/>
                <a:gd name="T72" fmla="*/ 18 w 20"/>
                <a:gd name="T73" fmla="*/ 5 h 20"/>
                <a:gd name="T74" fmla="*/ 17 w 20"/>
                <a:gd name="T75" fmla="*/ 3 h 20"/>
                <a:gd name="T76" fmla="*/ 15 w 20"/>
                <a:gd name="T77" fmla="*/ 4 h 20"/>
                <a:gd name="T78" fmla="*/ 12 w 20"/>
                <a:gd name="T79" fmla="*/ 2 h 20"/>
                <a:gd name="T80" fmla="*/ 10 w 20"/>
                <a:gd name="T81" fmla="*/ 0 h 20"/>
                <a:gd name="T82" fmla="*/ 9 w 20"/>
                <a:gd name="T83" fmla="*/ 2 h 20"/>
                <a:gd name="T84" fmla="*/ 6 w 20"/>
                <a:gd name="T85" fmla="*/ 2 h 20"/>
                <a:gd name="T86" fmla="*/ 3 w 20"/>
                <a:gd name="T87" fmla="*/ 3 h 20"/>
                <a:gd name="T88" fmla="*/ 4 w 20"/>
                <a:gd name="T89" fmla="*/ 4 h 20"/>
                <a:gd name="T90" fmla="*/ 2 w 20"/>
                <a:gd name="T91" fmla="*/ 7 h 20"/>
                <a:gd name="T92" fmla="*/ 0 w 20"/>
                <a:gd name="T93" fmla="*/ 9 h 20"/>
                <a:gd name="T94" fmla="*/ 2 w 20"/>
                <a:gd name="T95" fmla="*/ 10 h 20"/>
                <a:gd name="T96" fmla="*/ 2 w 20"/>
                <a:gd name="T97" fmla="*/ 13 h 20"/>
                <a:gd name="T98" fmla="*/ 3 w 20"/>
                <a:gd name="T99" fmla="*/ 16 h 20"/>
                <a:gd name="T100" fmla="*/ 4 w 20"/>
                <a:gd name="T101" fmla="*/ 15 h 20"/>
                <a:gd name="T102" fmla="*/ 7 w 20"/>
                <a:gd name="T103" fmla="*/ 17 h 20"/>
                <a:gd name="T104" fmla="*/ 10 w 20"/>
                <a:gd name="T105" fmla="*/ 16 h 20"/>
                <a:gd name="T106" fmla="*/ 6 w 20"/>
                <a:gd name="T107" fmla="*/ 5 h 20"/>
                <a:gd name="T108" fmla="*/ 14 w 20"/>
                <a:gd name="T109" fmla="*/ 14 h 20"/>
                <a:gd name="T110" fmla="*/ 14 w 20"/>
                <a:gd name="T111" fmla="*/ 15 h 20"/>
                <a:gd name="T112" fmla="*/ 13 w 20"/>
                <a:gd name="T113" fmla="*/ 15 h 20"/>
                <a:gd name="T114" fmla="*/ 13 w 20"/>
                <a:gd name="T115" fmla="*/ 15 h 20"/>
                <a:gd name="T116" fmla="*/ 10 w 20"/>
                <a:gd name="T117" fmla="*/ 4 h 20"/>
                <a:gd name="T118" fmla="*/ 5 w 20"/>
                <a:gd name="T119" fmla="*/ 13 h 20"/>
                <a:gd name="T120" fmla="*/ 13 w 20"/>
                <a:gd name="T121" fmla="*/ 14 h 20"/>
                <a:gd name="T122" fmla="*/ 14 w 20"/>
                <a:gd name="T12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cubicBezTo>
                    <a:pt x="9" y="20"/>
                    <a:pt x="7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7"/>
                    <a:pt x="5" y="17"/>
                    <a:pt x="4" y="16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2" y="16"/>
                    <a:pt x="1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2" y="12"/>
                    <a:pt x="1" y="11"/>
                    <a:pt x="1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0" y="7"/>
                    <a:pt x="0" y="6"/>
                  </a:cubicBezTo>
                  <a:cubicBezTo>
                    <a:pt x="0" y="6"/>
                    <a:pt x="0" y="6"/>
                    <a:pt x="1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3" y="5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4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8" y="1"/>
                    <a:pt x="9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10" y="0"/>
                    <a:pt x="10" y="0"/>
                  </a:cubicBezTo>
                  <a:cubicBezTo>
                    <a:pt x="11" y="0"/>
                    <a:pt x="12" y="0"/>
                    <a:pt x="13" y="0"/>
                  </a:cubicBezTo>
                  <a:cubicBezTo>
                    <a:pt x="13" y="0"/>
                    <a:pt x="13" y="0"/>
                    <a:pt x="13" y="1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4" y="2"/>
                    <a:pt x="15" y="3"/>
                    <a:pt x="15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6" y="2"/>
                    <a:pt x="17" y="2"/>
                    <a:pt x="17" y="2"/>
                  </a:cubicBezTo>
                  <a:cubicBezTo>
                    <a:pt x="17" y="3"/>
                    <a:pt x="18" y="4"/>
                    <a:pt x="18" y="4"/>
                  </a:cubicBezTo>
                  <a:cubicBezTo>
                    <a:pt x="18" y="5"/>
                    <a:pt x="18" y="5"/>
                    <a:pt x="19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19" y="5"/>
                    <a:pt x="19" y="5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8" y="7"/>
                    <a:pt x="18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8" y="7"/>
                    <a:pt x="18" y="6"/>
                    <a:pt x="18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8" y="7"/>
                    <a:pt x="18" y="8"/>
                    <a:pt x="18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20" y="9"/>
                    <a:pt x="20" y="9"/>
                    <a:pt x="20" y="10"/>
                  </a:cubicBezTo>
                  <a:cubicBezTo>
                    <a:pt x="20" y="11"/>
                    <a:pt x="20" y="12"/>
                    <a:pt x="19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7" y="13"/>
                    <a:pt x="17" y="13"/>
                    <a:pt x="17" y="14"/>
                  </a:cubicBezTo>
                  <a:cubicBezTo>
                    <a:pt x="17" y="14"/>
                    <a:pt x="16" y="15"/>
                    <a:pt x="16" y="15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6"/>
                    <a:pt x="17" y="17"/>
                    <a:pt x="17" y="17"/>
                  </a:cubicBezTo>
                  <a:cubicBezTo>
                    <a:pt x="16" y="18"/>
                    <a:pt x="15" y="18"/>
                    <a:pt x="14" y="19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2" y="18"/>
                    <a:pt x="11" y="18"/>
                    <a:pt x="10" y="18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20"/>
                    <a:pt x="10" y="20"/>
                    <a:pt x="10" y="20"/>
                  </a:cubicBezTo>
                  <a:close/>
                  <a:moveTo>
                    <a:pt x="7" y="19"/>
                  </a:moveTo>
                  <a:cubicBezTo>
                    <a:pt x="8" y="19"/>
                    <a:pt x="9" y="19"/>
                    <a:pt x="9" y="19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0" y="18"/>
                    <a:pt x="10" y="17"/>
                    <a:pt x="10" y="17"/>
                  </a:cubicBezTo>
                  <a:cubicBezTo>
                    <a:pt x="11" y="17"/>
                    <a:pt x="12" y="17"/>
                    <a:pt x="13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5" y="18"/>
                    <a:pt x="16" y="17"/>
                    <a:pt x="16" y="16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6" y="15"/>
                    <a:pt x="16" y="14"/>
                    <a:pt x="16" y="14"/>
                  </a:cubicBezTo>
                  <a:cubicBezTo>
                    <a:pt x="17" y="13"/>
                    <a:pt x="17" y="12"/>
                    <a:pt x="19" y="12"/>
                  </a:cubicBezTo>
                  <a:cubicBezTo>
                    <a:pt x="19" y="12"/>
                    <a:pt x="19" y="11"/>
                    <a:pt x="19" y="10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0"/>
                    <a:pt x="17" y="10"/>
                    <a:pt x="17" y="9"/>
                  </a:cubicBezTo>
                  <a:cubicBezTo>
                    <a:pt x="17" y="8"/>
                    <a:pt x="17" y="7"/>
                    <a:pt x="17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8" y="5"/>
                    <a:pt x="17" y="4"/>
                    <a:pt x="17" y="3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3"/>
                    <a:pt x="13" y="3"/>
                    <a:pt x="12" y="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2" y="0"/>
                    <a:pt x="11" y="0"/>
                    <a:pt x="10" y="0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10" y="2"/>
                    <a:pt x="9" y="2"/>
                  </a:cubicBezTo>
                  <a:cubicBezTo>
                    <a:pt x="8" y="2"/>
                    <a:pt x="7" y="2"/>
                    <a:pt x="7" y="3"/>
                  </a:cubicBezTo>
                  <a:cubicBezTo>
                    <a:pt x="6" y="3"/>
                    <a:pt x="6" y="3"/>
                    <a:pt x="6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2"/>
                    <a:pt x="4" y="2"/>
                    <a:pt x="3" y="3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5"/>
                    <a:pt x="3" y="6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8"/>
                    <a:pt x="0" y="8"/>
                    <a:pt x="0" y="9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1"/>
                    <a:pt x="2" y="12"/>
                    <a:pt x="3" y="13"/>
                  </a:cubicBezTo>
                  <a:cubicBezTo>
                    <a:pt x="3" y="13"/>
                    <a:pt x="3" y="13"/>
                    <a:pt x="2" y="13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2" y="15"/>
                    <a:pt x="2" y="15"/>
                    <a:pt x="3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6"/>
                    <a:pt x="6" y="17"/>
                    <a:pt x="7" y="17"/>
                  </a:cubicBezTo>
                  <a:cubicBezTo>
                    <a:pt x="7" y="17"/>
                    <a:pt x="7" y="17"/>
                    <a:pt x="7" y="17"/>
                  </a:cubicBezTo>
                  <a:lnTo>
                    <a:pt x="7" y="19"/>
                  </a:lnTo>
                  <a:close/>
                  <a:moveTo>
                    <a:pt x="10" y="16"/>
                  </a:moveTo>
                  <a:cubicBezTo>
                    <a:pt x="8" y="16"/>
                    <a:pt x="6" y="15"/>
                    <a:pt x="5" y="13"/>
                  </a:cubicBezTo>
                  <a:cubicBezTo>
                    <a:pt x="3" y="11"/>
                    <a:pt x="3" y="7"/>
                    <a:pt x="6" y="5"/>
                  </a:cubicBezTo>
                  <a:cubicBezTo>
                    <a:pt x="9" y="2"/>
                    <a:pt x="13" y="4"/>
                    <a:pt x="15" y="6"/>
                  </a:cubicBezTo>
                  <a:cubicBezTo>
                    <a:pt x="16" y="8"/>
                    <a:pt x="17" y="12"/>
                    <a:pt x="14" y="14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2" y="16"/>
                    <a:pt x="11" y="16"/>
                    <a:pt x="10" y="16"/>
                  </a:cubicBezTo>
                  <a:close/>
                  <a:moveTo>
                    <a:pt x="10" y="4"/>
                  </a:moveTo>
                  <a:cubicBezTo>
                    <a:pt x="9" y="4"/>
                    <a:pt x="7" y="4"/>
                    <a:pt x="6" y="5"/>
                  </a:cubicBezTo>
                  <a:cubicBezTo>
                    <a:pt x="3" y="7"/>
                    <a:pt x="4" y="11"/>
                    <a:pt x="5" y="13"/>
                  </a:cubicBezTo>
                  <a:cubicBezTo>
                    <a:pt x="7" y="15"/>
                    <a:pt x="10" y="16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6" y="12"/>
                    <a:pt x="16" y="9"/>
                    <a:pt x="14" y="6"/>
                  </a:cubicBezTo>
                  <a:cubicBezTo>
                    <a:pt x="13" y="5"/>
                    <a:pt x="11" y="4"/>
                    <a:pt x="1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" name="Freeform 408">
              <a:extLst>
                <a:ext uri="{FF2B5EF4-FFF2-40B4-BE49-F238E27FC236}">
                  <a16:creationId xmlns:a16="http://schemas.microsoft.com/office/drawing/2014/main" id="{C8000FB8-AA61-4887-84F1-742FA4824C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60" y="3219"/>
              <a:ext cx="51" cy="46"/>
            </a:xfrm>
            <a:custGeom>
              <a:avLst/>
              <a:gdLst>
                <a:gd name="T0" fmla="*/ 7 w 20"/>
                <a:gd name="T1" fmla="*/ 18 h 18"/>
                <a:gd name="T2" fmla="*/ 7 w 20"/>
                <a:gd name="T3" fmla="*/ 16 h 18"/>
                <a:gd name="T4" fmla="*/ 5 w 20"/>
                <a:gd name="T5" fmla="*/ 15 h 18"/>
                <a:gd name="T6" fmla="*/ 3 w 20"/>
                <a:gd name="T7" fmla="*/ 15 h 18"/>
                <a:gd name="T8" fmla="*/ 1 w 20"/>
                <a:gd name="T9" fmla="*/ 12 h 18"/>
                <a:gd name="T10" fmla="*/ 3 w 20"/>
                <a:gd name="T11" fmla="*/ 15 h 18"/>
                <a:gd name="T12" fmla="*/ 5 w 20"/>
                <a:gd name="T13" fmla="*/ 14 h 18"/>
                <a:gd name="T14" fmla="*/ 7 w 20"/>
                <a:gd name="T15" fmla="*/ 16 h 18"/>
                <a:gd name="T16" fmla="*/ 7 w 20"/>
                <a:gd name="T17" fmla="*/ 17 h 18"/>
                <a:gd name="T18" fmla="*/ 10 w 20"/>
                <a:gd name="T19" fmla="*/ 17 h 18"/>
                <a:gd name="T20" fmla="*/ 11 w 20"/>
                <a:gd name="T21" fmla="*/ 16 h 18"/>
                <a:gd name="T22" fmla="*/ 14 w 20"/>
                <a:gd name="T23" fmla="*/ 16 h 18"/>
                <a:gd name="T24" fmla="*/ 17 w 20"/>
                <a:gd name="T25" fmla="*/ 15 h 18"/>
                <a:gd name="T26" fmla="*/ 17 w 20"/>
                <a:gd name="T27" fmla="*/ 13 h 18"/>
                <a:gd name="T28" fmla="*/ 18 w 20"/>
                <a:gd name="T29" fmla="*/ 14 h 18"/>
                <a:gd name="T30" fmla="*/ 17 w 20"/>
                <a:gd name="T31" fmla="*/ 15 h 18"/>
                <a:gd name="T32" fmla="*/ 15 w 20"/>
                <a:gd name="T33" fmla="*/ 17 h 18"/>
                <a:gd name="T34" fmla="*/ 13 w 20"/>
                <a:gd name="T35" fmla="*/ 16 h 18"/>
                <a:gd name="T36" fmla="*/ 11 w 20"/>
                <a:gd name="T37" fmla="*/ 17 h 18"/>
                <a:gd name="T38" fmla="*/ 10 w 20"/>
                <a:gd name="T39" fmla="*/ 18 h 18"/>
                <a:gd name="T40" fmla="*/ 17 w 20"/>
                <a:gd name="T41" fmla="*/ 13 h 18"/>
                <a:gd name="T42" fmla="*/ 17 w 20"/>
                <a:gd name="T43" fmla="*/ 12 h 18"/>
                <a:gd name="T44" fmla="*/ 20 w 20"/>
                <a:gd name="T45" fmla="*/ 10 h 18"/>
                <a:gd name="T46" fmla="*/ 20 w 20"/>
                <a:gd name="T47" fmla="*/ 10 h 18"/>
                <a:gd name="T48" fmla="*/ 19 w 20"/>
                <a:gd name="T49" fmla="*/ 12 h 18"/>
                <a:gd name="T50" fmla="*/ 17 w 20"/>
                <a:gd name="T51" fmla="*/ 13 h 18"/>
                <a:gd name="T52" fmla="*/ 2 w 20"/>
                <a:gd name="T53" fmla="*/ 11 h 18"/>
                <a:gd name="T54" fmla="*/ 2 w 20"/>
                <a:gd name="T55" fmla="*/ 9 h 18"/>
                <a:gd name="T56" fmla="*/ 0 w 20"/>
                <a:gd name="T57" fmla="*/ 8 h 18"/>
                <a:gd name="T58" fmla="*/ 1 w 20"/>
                <a:gd name="T59" fmla="*/ 4 h 18"/>
                <a:gd name="T60" fmla="*/ 1 w 20"/>
                <a:gd name="T61" fmla="*/ 8 h 18"/>
                <a:gd name="T62" fmla="*/ 2 w 20"/>
                <a:gd name="T63" fmla="*/ 9 h 18"/>
                <a:gd name="T64" fmla="*/ 2 w 20"/>
                <a:gd name="T65" fmla="*/ 11 h 18"/>
                <a:gd name="T66" fmla="*/ 16 w 20"/>
                <a:gd name="T67" fmla="*/ 9 h 18"/>
                <a:gd name="T68" fmla="*/ 13 w 20"/>
                <a:gd name="T69" fmla="*/ 3 h 18"/>
                <a:gd name="T70" fmla="*/ 5 w 20"/>
                <a:gd name="T71" fmla="*/ 6 h 18"/>
                <a:gd name="T72" fmla="*/ 5 w 20"/>
                <a:gd name="T73" fmla="*/ 5 h 18"/>
                <a:gd name="T74" fmla="*/ 13 w 20"/>
                <a:gd name="T75" fmla="*/ 3 h 18"/>
                <a:gd name="T76" fmla="*/ 16 w 20"/>
                <a:gd name="T77" fmla="*/ 9 h 18"/>
                <a:gd name="T78" fmla="*/ 4 w 20"/>
                <a:gd name="T79" fmla="*/ 2 h 18"/>
                <a:gd name="T80" fmla="*/ 3 w 20"/>
                <a:gd name="T81" fmla="*/ 1 h 18"/>
                <a:gd name="T82" fmla="*/ 4 w 20"/>
                <a:gd name="T83" fmla="*/ 0 h 18"/>
                <a:gd name="T84" fmla="*/ 4 w 20"/>
                <a:gd name="T85" fmla="*/ 0 h 18"/>
                <a:gd name="T86" fmla="*/ 4 w 20"/>
                <a:gd name="T87" fmla="*/ 1 h 18"/>
                <a:gd name="T88" fmla="*/ 4 w 20"/>
                <a:gd name="T89" fmla="*/ 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0" h="18">
                  <a:moveTo>
                    <a:pt x="10" y="18"/>
                  </a:moveTo>
                  <a:cubicBezTo>
                    <a:pt x="9" y="18"/>
                    <a:pt x="8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7"/>
                    <a:pt x="7" y="17"/>
                    <a:pt x="7" y="1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6" y="16"/>
                    <a:pt x="5" y="15"/>
                    <a:pt x="5" y="15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3" y="16"/>
                    <a:pt x="3" y="16"/>
                    <a:pt x="3" y="15"/>
                  </a:cubicBezTo>
                  <a:cubicBezTo>
                    <a:pt x="2" y="15"/>
                    <a:pt x="2" y="14"/>
                    <a:pt x="1" y="13"/>
                  </a:cubicBezTo>
                  <a:cubicBezTo>
                    <a:pt x="1" y="13"/>
                    <a:pt x="1" y="12"/>
                    <a:pt x="1" y="12"/>
                  </a:cubicBezTo>
                  <a:cubicBezTo>
                    <a:pt x="1" y="12"/>
                    <a:pt x="2" y="12"/>
                    <a:pt x="2" y="12"/>
                  </a:cubicBezTo>
                  <a:cubicBezTo>
                    <a:pt x="2" y="13"/>
                    <a:pt x="3" y="14"/>
                    <a:pt x="3" y="15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6" y="15"/>
                    <a:pt x="6" y="15"/>
                    <a:pt x="7" y="1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8" y="18"/>
                    <a:pt x="9" y="18"/>
                    <a:pt x="10" y="18"/>
                  </a:cubicBezTo>
                  <a:cubicBezTo>
                    <a:pt x="10" y="18"/>
                    <a:pt x="10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1" y="16"/>
                  </a:cubicBezTo>
                  <a:cubicBezTo>
                    <a:pt x="12" y="16"/>
                    <a:pt x="12" y="16"/>
                    <a:pt x="13" y="16"/>
                  </a:cubicBezTo>
                  <a:cubicBezTo>
                    <a:pt x="14" y="15"/>
                    <a:pt x="14" y="15"/>
                    <a:pt x="14" y="16"/>
                  </a:cubicBezTo>
                  <a:cubicBezTo>
                    <a:pt x="15" y="17"/>
                    <a:pt x="15" y="17"/>
                    <a:pt x="15" y="17"/>
                  </a:cubicBezTo>
                  <a:cubicBezTo>
                    <a:pt x="15" y="16"/>
                    <a:pt x="16" y="16"/>
                    <a:pt x="17" y="15"/>
                  </a:cubicBezTo>
                  <a:cubicBezTo>
                    <a:pt x="17" y="15"/>
                    <a:pt x="17" y="14"/>
                    <a:pt x="17" y="14"/>
                  </a:cubicBezTo>
                  <a:cubicBezTo>
                    <a:pt x="17" y="14"/>
                    <a:pt x="17" y="14"/>
                    <a:pt x="17" y="13"/>
                  </a:cubicBezTo>
                  <a:cubicBezTo>
                    <a:pt x="17" y="13"/>
                    <a:pt x="17" y="13"/>
                    <a:pt x="18" y="13"/>
                  </a:cubicBezTo>
                  <a:cubicBezTo>
                    <a:pt x="18" y="13"/>
                    <a:pt x="18" y="13"/>
                    <a:pt x="18" y="14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5"/>
                    <a:pt x="18" y="15"/>
                    <a:pt x="17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6" y="16"/>
                    <a:pt x="16" y="17"/>
                    <a:pt x="15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7"/>
                    <a:pt x="12" y="17"/>
                    <a:pt x="11" y="17"/>
                  </a:cubicBezTo>
                  <a:cubicBezTo>
                    <a:pt x="11" y="17"/>
                    <a:pt x="11" y="17"/>
                    <a:pt x="11" y="17"/>
                  </a:cubicBezTo>
                  <a:cubicBezTo>
                    <a:pt x="11" y="18"/>
                    <a:pt x="11" y="18"/>
                    <a:pt x="10" y="18"/>
                  </a:cubicBezTo>
                  <a:cubicBezTo>
                    <a:pt x="10" y="18"/>
                    <a:pt x="10" y="18"/>
                    <a:pt x="10" y="18"/>
                  </a:cubicBezTo>
                  <a:close/>
                  <a:moveTo>
                    <a:pt x="17" y="13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2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8" y="11"/>
                    <a:pt x="18" y="11"/>
                    <a:pt x="19" y="11"/>
                  </a:cubicBezTo>
                  <a:cubicBezTo>
                    <a:pt x="19" y="11"/>
                    <a:pt x="19" y="10"/>
                    <a:pt x="20" y="10"/>
                  </a:cubicBezTo>
                  <a:cubicBezTo>
                    <a:pt x="20" y="10"/>
                    <a:pt x="20" y="9"/>
                    <a:pt x="20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1"/>
                    <a:pt x="20" y="11"/>
                    <a:pt x="20" y="12"/>
                  </a:cubicBezTo>
                  <a:cubicBezTo>
                    <a:pt x="20" y="12"/>
                    <a:pt x="19" y="12"/>
                    <a:pt x="19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lose/>
                  <a:moveTo>
                    <a:pt x="2" y="11"/>
                  </a:moveTo>
                  <a:cubicBezTo>
                    <a:pt x="2" y="11"/>
                    <a:pt x="2" y="11"/>
                    <a:pt x="2" y="11"/>
                  </a:cubicBezTo>
                  <a:cubicBezTo>
                    <a:pt x="2" y="10"/>
                    <a:pt x="2" y="9"/>
                    <a:pt x="2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8"/>
                    <a:pt x="0" y="8"/>
                  </a:cubicBezTo>
                  <a:cubicBezTo>
                    <a:pt x="0" y="7"/>
                    <a:pt x="1" y="5"/>
                    <a:pt x="1" y="4"/>
                  </a:cubicBezTo>
                  <a:cubicBezTo>
                    <a:pt x="1" y="4"/>
                    <a:pt x="1" y="3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5"/>
                    <a:pt x="1" y="7"/>
                    <a:pt x="1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3" y="10"/>
                    <a:pt x="3" y="10"/>
                  </a:cubicBezTo>
                  <a:cubicBezTo>
                    <a:pt x="3" y="11"/>
                    <a:pt x="3" y="11"/>
                    <a:pt x="2" y="11"/>
                  </a:cubicBezTo>
                  <a:cubicBezTo>
                    <a:pt x="2" y="11"/>
                    <a:pt x="2" y="11"/>
                    <a:pt x="2" y="11"/>
                  </a:cubicBezTo>
                  <a:close/>
                  <a:moveTo>
                    <a:pt x="16" y="9"/>
                  </a:moveTo>
                  <a:cubicBezTo>
                    <a:pt x="16" y="9"/>
                    <a:pt x="16" y="9"/>
                    <a:pt x="16" y="9"/>
                  </a:cubicBezTo>
                  <a:cubicBezTo>
                    <a:pt x="16" y="7"/>
                    <a:pt x="15" y="5"/>
                    <a:pt x="13" y="3"/>
                  </a:cubicBezTo>
                  <a:cubicBezTo>
                    <a:pt x="12" y="3"/>
                    <a:pt x="9" y="2"/>
                    <a:pt x="7" y="4"/>
                  </a:cubicBezTo>
                  <a:cubicBezTo>
                    <a:pt x="6" y="4"/>
                    <a:pt x="6" y="5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5"/>
                    <a:pt x="6" y="4"/>
                    <a:pt x="7" y="3"/>
                  </a:cubicBezTo>
                  <a:cubicBezTo>
                    <a:pt x="9" y="2"/>
                    <a:pt x="11" y="2"/>
                    <a:pt x="13" y="3"/>
                  </a:cubicBezTo>
                  <a:cubicBezTo>
                    <a:pt x="15" y="4"/>
                    <a:pt x="17" y="7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lose/>
                  <a:moveTo>
                    <a:pt x="4" y="3"/>
                  </a:moveTo>
                  <a:cubicBezTo>
                    <a:pt x="4" y="3"/>
                    <a:pt x="4" y="3"/>
                    <a:pt x="4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1"/>
                    <a:pt x="3" y="1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3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7" name="Freeform 409">
              <a:extLst>
                <a:ext uri="{FF2B5EF4-FFF2-40B4-BE49-F238E27FC236}">
                  <a16:creationId xmlns:a16="http://schemas.microsoft.com/office/drawing/2014/main" id="{D595D9B2-63BC-415F-8591-DCA85565D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3" y="3247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8" name="Freeform 410">
              <a:extLst>
                <a:ext uri="{FF2B5EF4-FFF2-40B4-BE49-F238E27FC236}">
                  <a16:creationId xmlns:a16="http://schemas.microsoft.com/office/drawing/2014/main" id="{2188A310-7AC8-47A0-BFD9-CD7249F9B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3" y="3288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9" name="Freeform 411">
              <a:extLst>
                <a:ext uri="{FF2B5EF4-FFF2-40B4-BE49-F238E27FC236}">
                  <a16:creationId xmlns:a16="http://schemas.microsoft.com/office/drawing/2014/main" id="{89C3734B-4645-492D-A9BB-DF334ADF8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" y="3308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1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0" name="Freeform 412">
              <a:extLst>
                <a:ext uri="{FF2B5EF4-FFF2-40B4-BE49-F238E27FC236}">
                  <a16:creationId xmlns:a16="http://schemas.microsoft.com/office/drawing/2014/main" id="{2E9D033A-EDFE-4F6C-9C59-47D829F48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8" y="330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1" name="Freeform 413">
              <a:extLst>
                <a:ext uri="{FF2B5EF4-FFF2-40B4-BE49-F238E27FC236}">
                  <a16:creationId xmlns:a16="http://schemas.microsoft.com/office/drawing/2014/main" id="{C3B2FF94-A783-4398-96D2-EDDBBC163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8" y="330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2" name="Freeform 414">
              <a:extLst>
                <a:ext uri="{FF2B5EF4-FFF2-40B4-BE49-F238E27FC236}">
                  <a16:creationId xmlns:a16="http://schemas.microsoft.com/office/drawing/2014/main" id="{994C4FDE-B0F9-459A-A8C4-AAD97CF42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1" y="3310"/>
              <a:ext cx="2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3" name="Freeform 415">
              <a:extLst>
                <a:ext uri="{FF2B5EF4-FFF2-40B4-BE49-F238E27FC236}">
                  <a16:creationId xmlns:a16="http://schemas.microsoft.com/office/drawing/2014/main" id="{B51FDE9A-2F3E-4550-95EF-556412519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8" y="3300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1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1 h 2"/>
                <a:gd name="T14" fmla="*/ 0 w 1"/>
                <a:gd name="T15" fmla="*/ 2 h 2"/>
                <a:gd name="T16" fmla="*/ 0 w 1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4" name="Freeform 416">
              <a:extLst>
                <a:ext uri="{FF2B5EF4-FFF2-40B4-BE49-F238E27FC236}">
                  <a16:creationId xmlns:a16="http://schemas.microsoft.com/office/drawing/2014/main" id="{BC9E75DC-E117-4B7D-83E5-FC875902900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" y="3308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1 h 2"/>
                <a:gd name="T4" fmla="*/ 0 w 1"/>
                <a:gd name="T5" fmla="*/ 1 h 2"/>
                <a:gd name="T6" fmla="*/ 0 w 1"/>
                <a:gd name="T7" fmla="*/ 0 h 2"/>
                <a:gd name="T8" fmla="*/ 0 w 1"/>
                <a:gd name="T9" fmla="*/ 0 h 2"/>
                <a:gd name="T10" fmla="*/ 1 w 1"/>
                <a:gd name="T11" fmla="*/ 0 h 2"/>
                <a:gd name="T12" fmla="*/ 1 w 1"/>
                <a:gd name="T13" fmla="*/ 0 h 2"/>
                <a:gd name="T14" fmla="*/ 1 w 1"/>
                <a:gd name="T15" fmla="*/ 1 h 2"/>
                <a:gd name="T16" fmla="*/ 0 w 1"/>
                <a:gd name="T17" fmla="*/ 1 h 2"/>
                <a:gd name="T18" fmla="*/ 0 w 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5" name="Freeform 417">
              <a:extLst>
                <a:ext uri="{FF2B5EF4-FFF2-40B4-BE49-F238E27FC236}">
                  <a16:creationId xmlns:a16="http://schemas.microsoft.com/office/drawing/2014/main" id="{EA872E45-56BA-4F8B-8FAF-0C6D94FD6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3282"/>
              <a:ext cx="2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1 h 1"/>
                <a:gd name="T8" fmla="*/ 1 w 1"/>
                <a:gd name="T9" fmla="*/ 1 h 1"/>
                <a:gd name="T10" fmla="*/ 1 w 1"/>
                <a:gd name="T11" fmla="*/ 1 h 1"/>
                <a:gd name="T12" fmla="*/ 1 w 1"/>
                <a:gd name="T13" fmla="*/ 1 h 1"/>
                <a:gd name="T14" fmla="*/ 1 w 1"/>
                <a:gd name="T15" fmla="*/ 1 h 1"/>
                <a:gd name="T16" fmla="*/ 0 w 1"/>
                <a:gd name="T17" fmla="*/ 1 h 1"/>
                <a:gd name="T18" fmla="*/ 0 w 1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" name="Freeform 418">
              <a:extLst>
                <a:ext uri="{FF2B5EF4-FFF2-40B4-BE49-F238E27FC236}">
                  <a16:creationId xmlns:a16="http://schemas.microsoft.com/office/drawing/2014/main" id="{2DA8C313-EBD5-431A-9575-308E451E29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1" y="3308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7" name="Freeform 419">
              <a:extLst>
                <a:ext uri="{FF2B5EF4-FFF2-40B4-BE49-F238E27FC236}">
                  <a16:creationId xmlns:a16="http://schemas.microsoft.com/office/drawing/2014/main" id="{4A510080-E312-45A2-9086-156827733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305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8" name="Freeform 420">
              <a:extLst>
                <a:ext uri="{FF2B5EF4-FFF2-40B4-BE49-F238E27FC236}">
                  <a16:creationId xmlns:a16="http://schemas.microsoft.com/office/drawing/2014/main" id="{2C59AA74-6C8A-4110-BF7C-434BBC825F0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0" y="3300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9" name="Freeform 421">
              <a:extLst>
                <a:ext uri="{FF2B5EF4-FFF2-40B4-BE49-F238E27FC236}">
                  <a16:creationId xmlns:a16="http://schemas.microsoft.com/office/drawing/2014/main" id="{0597B769-CACB-4C7E-809E-171A5BAFD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8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0" name="Freeform 422">
              <a:extLst>
                <a:ext uri="{FF2B5EF4-FFF2-40B4-BE49-F238E27FC236}">
                  <a16:creationId xmlns:a16="http://schemas.microsoft.com/office/drawing/2014/main" id="{F588838D-C530-4D78-8434-EAFBA738E5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88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1" name="Freeform 423">
              <a:extLst>
                <a:ext uri="{FF2B5EF4-FFF2-40B4-BE49-F238E27FC236}">
                  <a16:creationId xmlns:a16="http://schemas.microsoft.com/office/drawing/2014/main" id="{B128269F-B492-43E3-8342-A5DE15B9AB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8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0 w 1"/>
                <a:gd name="T7" fmla="*/ 1 h 2"/>
                <a:gd name="T8" fmla="*/ 1 w 1"/>
                <a:gd name="T9" fmla="*/ 1 h 2"/>
                <a:gd name="T10" fmla="*/ 1 w 1"/>
                <a:gd name="T11" fmla="*/ 1 h 2"/>
                <a:gd name="T12" fmla="*/ 1 w 1"/>
                <a:gd name="T13" fmla="*/ 1 h 2"/>
                <a:gd name="T14" fmla="*/ 0 w 1"/>
                <a:gd name="T15" fmla="*/ 2 h 2"/>
                <a:gd name="T16" fmla="*/ 0 w 1"/>
                <a:gd name="T17" fmla="*/ 2 h 2"/>
                <a:gd name="T18" fmla="*/ 0 w 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2" name="Freeform 424">
              <a:extLst>
                <a:ext uri="{FF2B5EF4-FFF2-40B4-BE49-F238E27FC236}">
                  <a16:creationId xmlns:a16="http://schemas.microsoft.com/office/drawing/2014/main" id="{B3B781D5-C40E-4BB4-9760-9D4969032C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98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1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3" name="Freeform 425">
              <a:extLst>
                <a:ext uri="{FF2B5EF4-FFF2-40B4-BE49-F238E27FC236}">
                  <a16:creationId xmlns:a16="http://schemas.microsoft.com/office/drawing/2014/main" id="{983E3568-D3DF-440A-9D1A-09D9498B7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300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4" name="Freeform 426">
              <a:extLst>
                <a:ext uri="{FF2B5EF4-FFF2-40B4-BE49-F238E27FC236}">
                  <a16:creationId xmlns:a16="http://schemas.microsoft.com/office/drawing/2014/main" id="{0EBD8A61-632D-40AA-ACC9-AA6D4CE44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0" y="3300"/>
              <a:ext cx="3" cy="3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1 h 1"/>
                <a:gd name="T12" fmla="*/ 1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5" name="Freeform 427">
              <a:extLst>
                <a:ext uri="{FF2B5EF4-FFF2-40B4-BE49-F238E27FC236}">
                  <a16:creationId xmlns:a16="http://schemas.microsoft.com/office/drawing/2014/main" id="{6E75F13F-A014-48E5-9244-16655352A4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0" y="3303"/>
              <a:ext cx="6" cy="2"/>
            </a:xfrm>
            <a:custGeom>
              <a:avLst/>
              <a:gdLst>
                <a:gd name="T0" fmla="*/ 1 w 2"/>
                <a:gd name="T1" fmla="*/ 1 h 1"/>
                <a:gd name="T2" fmla="*/ 1 w 2"/>
                <a:gd name="T3" fmla="*/ 1 h 1"/>
                <a:gd name="T4" fmla="*/ 1 w 2"/>
                <a:gd name="T5" fmla="*/ 1 h 1"/>
                <a:gd name="T6" fmla="*/ 2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6" name="Freeform 428">
              <a:extLst>
                <a:ext uri="{FF2B5EF4-FFF2-40B4-BE49-F238E27FC236}">
                  <a16:creationId xmlns:a16="http://schemas.microsoft.com/office/drawing/2014/main" id="{F6D4C84C-B72B-4E4A-85A7-C64287944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3303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1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7" name="Freeform 429">
              <a:extLst>
                <a:ext uri="{FF2B5EF4-FFF2-40B4-BE49-F238E27FC236}">
                  <a16:creationId xmlns:a16="http://schemas.microsoft.com/office/drawing/2014/main" id="{3AC67EBD-4BAA-4822-94DE-DBAE611B1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3" y="3305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8" name="Freeform 430">
              <a:extLst>
                <a:ext uri="{FF2B5EF4-FFF2-40B4-BE49-F238E27FC236}">
                  <a16:creationId xmlns:a16="http://schemas.microsoft.com/office/drawing/2014/main" id="{11B95982-9E3B-46AC-9FCF-15D84D7E74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6" y="3305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  <a:gd name="T16" fmla="*/ 0 w 1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9" name="Freeform 431">
              <a:extLst>
                <a:ext uri="{FF2B5EF4-FFF2-40B4-BE49-F238E27FC236}">
                  <a16:creationId xmlns:a16="http://schemas.microsoft.com/office/drawing/2014/main" id="{1087A7EF-5362-4CB1-B4C8-44349D881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" y="3275"/>
              <a:ext cx="7" cy="7"/>
            </a:xfrm>
            <a:custGeom>
              <a:avLst/>
              <a:gdLst>
                <a:gd name="T0" fmla="*/ 0 w 3"/>
                <a:gd name="T1" fmla="*/ 3 h 3"/>
                <a:gd name="T2" fmla="*/ 0 w 3"/>
                <a:gd name="T3" fmla="*/ 3 h 3"/>
                <a:gd name="T4" fmla="*/ 0 w 3"/>
                <a:gd name="T5" fmla="*/ 3 h 3"/>
                <a:gd name="T6" fmla="*/ 2 w 3"/>
                <a:gd name="T7" fmla="*/ 1 h 3"/>
                <a:gd name="T8" fmla="*/ 3 w 3"/>
                <a:gd name="T9" fmla="*/ 1 h 3"/>
                <a:gd name="T10" fmla="*/ 3 w 3"/>
                <a:gd name="T11" fmla="*/ 1 h 3"/>
                <a:gd name="T12" fmla="*/ 0 w 3"/>
                <a:gd name="T13" fmla="*/ 3 h 3"/>
                <a:gd name="T14" fmla="*/ 0 w 3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1"/>
                    <a:pt x="2" y="1"/>
                  </a:cubicBezTo>
                  <a:cubicBezTo>
                    <a:pt x="2" y="0"/>
                    <a:pt x="2" y="0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1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0" name="Freeform 432">
              <a:extLst>
                <a:ext uri="{FF2B5EF4-FFF2-40B4-BE49-F238E27FC236}">
                  <a16:creationId xmlns:a16="http://schemas.microsoft.com/office/drawing/2014/main" id="{B175EB70-F245-4A2F-B7B3-6E80781F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8" y="3275"/>
              <a:ext cx="8" cy="5"/>
            </a:xfrm>
            <a:custGeom>
              <a:avLst/>
              <a:gdLst>
                <a:gd name="T0" fmla="*/ 0 w 3"/>
                <a:gd name="T1" fmla="*/ 2 h 2"/>
                <a:gd name="T2" fmla="*/ 0 w 3"/>
                <a:gd name="T3" fmla="*/ 2 h 2"/>
                <a:gd name="T4" fmla="*/ 0 w 3"/>
                <a:gd name="T5" fmla="*/ 2 h 2"/>
                <a:gd name="T6" fmla="*/ 2 w 3"/>
                <a:gd name="T7" fmla="*/ 0 h 2"/>
                <a:gd name="T8" fmla="*/ 2 w 3"/>
                <a:gd name="T9" fmla="*/ 0 h 2"/>
                <a:gd name="T10" fmla="*/ 2 w 3"/>
                <a:gd name="T11" fmla="*/ 1 h 2"/>
                <a:gd name="T12" fmla="*/ 1 w 3"/>
                <a:gd name="T13" fmla="*/ 2 h 2"/>
                <a:gd name="T14" fmla="*/ 0 w 3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1"/>
                    <a:pt x="3" y="1"/>
                    <a:pt x="2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1" name="Freeform 433">
              <a:extLst>
                <a:ext uri="{FF2B5EF4-FFF2-40B4-BE49-F238E27FC236}">
                  <a16:creationId xmlns:a16="http://schemas.microsoft.com/office/drawing/2014/main" id="{61952C5B-824F-42A1-A0A7-D39396563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3" y="3275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2" name="Freeform 434">
              <a:extLst>
                <a:ext uri="{FF2B5EF4-FFF2-40B4-BE49-F238E27FC236}">
                  <a16:creationId xmlns:a16="http://schemas.microsoft.com/office/drawing/2014/main" id="{5DF119C8-D86C-4299-84F0-BCE0BF2AC1E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6" y="3277"/>
              <a:ext cx="5" cy="3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2 w 2"/>
                <a:gd name="T13" fmla="*/ 0 h 1"/>
                <a:gd name="T14" fmla="*/ 1 w 2"/>
                <a:gd name="T15" fmla="*/ 1 h 1"/>
                <a:gd name="T16" fmla="*/ 1 w 2"/>
                <a:gd name="T17" fmla="*/ 1 h 1"/>
                <a:gd name="T18" fmla="*/ 1 w 2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3" name="Freeform 435">
              <a:extLst>
                <a:ext uri="{FF2B5EF4-FFF2-40B4-BE49-F238E27FC236}">
                  <a16:creationId xmlns:a16="http://schemas.microsoft.com/office/drawing/2014/main" id="{EFF8E3AE-3963-430D-8756-305C11B151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280"/>
              <a:ext cx="5" cy="2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1 h 1"/>
                <a:gd name="T4" fmla="*/ 0 w 2"/>
                <a:gd name="T5" fmla="*/ 0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2 w 2"/>
                <a:gd name="T13" fmla="*/ 0 h 1"/>
                <a:gd name="T14" fmla="*/ 2 w 2"/>
                <a:gd name="T15" fmla="*/ 0 h 1"/>
                <a:gd name="T16" fmla="*/ 1 w 2"/>
                <a:gd name="T17" fmla="*/ 1 h 1"/>
                <a:gd name="T18" fmla="*/ 1 w 2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4" name="Freeform 436">
              <a:extLst>
                <a:ext uri="{FF2B5EF4-FFF2-40B4-BE49-F238E27FC236}">
                  <a16:creationId xmlns:a16="http://schemas.microsoft.com/office/drawing/2014/main" id="{16984144-F71C-4860-A0CF-D1CA53F4B25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1" y="3282"/>
              <a:ext cx="5" cy="3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0 h 1"/>
                <a:gd name="T4" fmla="*/ 0 w 2"/>
                <a:gd name="T5" fmla="*/ 0 h 1"/>
                <a:gd name="T6" fmla="*/ 2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5" name="Freeform 437">
              <a:extLst>
                <a:ext uri="{FF2B5EF4-FFF2-40B4-BE49-F238E27FC236}">
                  <a16:creationId xmlns:a16="http://schemas.microsoft.com/office/drawing/2014/main" id="{88871FB0-185D-4570-8B28-6C2E3B3EA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3" y="3285"/>
              <a:ext cx="3" cy="0"/>
            </a:xfrm>
            <a:custGeom>
              <a:avLst/>
              <a:gdLst>
                <a:gd name="T0" fmla="*/ 0 w 1"/>
                <a:gd name="T1" fmla="*/ 0 w 1"/>
                <a:gd name="T2" fmla="*/ 0 w 1"/>
                <a:gd name="T3" fmla="*/ 1 w 1"/>
                <a:gd name="T4" fmla="*/ 1 w 1"/>
                <a:gd name="T5" fmla="*/ 1 w 1"/>
                <a:gd name="T6" fmla="*/ 0 w 1"/>
                <a:gd name="T7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6" name="Freeform 438">
              <a:extLst>
                <a:ext uri="{FF2B5EF4-FFF2-40B4-BE49-F238E27FC236}">
                  <a16:creationId xmlns:a16="http://schemas.microsoft.com/office/drawing/2014/main" id="{22A1ACA4-06FB-424E-B072-8D307D989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3" y="3288"/>
              <a:ext cx="5" cy="0"/>
            </a:xfrm>
            <a:custGeom>
              <a:avLst/>
              <a:gdLst>
                <a:gd name="T0" fmla="*/ 1 w 2"/>
                <a:gd name="T1" fmla="*/ 0 w 2"/>
                <a:gd name="T2" fmla="*/ 1 w 2"/>
                <a:gd name="T3" fmla="*/ 1 w 2"/>
                <a:gd name="T4" fmla="*/ 2 w 2"/>
                <a:gd name="T5" fmla="*/ 2 w 2"/>
                <a:gd name="T6" fmla="*/ 1 w 2"/>
                <a:gd name="T7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7" name="Freeform 439">
              <a:extLst>
                <a:ext uri="{FF2B5EF4-FFF2-40B4-BE49-F238E27FC236}">
                  <a16:creationId xmlns:a16="http://schemas.microsoft.com/office/drawing/2014/main" id="{7D0AB42B-75C8-424C-8E0B-C15E533FB2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3288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0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8" name="Freeform 440">
              <a:extLst>
                <a:ext uri="{FF2B5EF4-FFF2-40B4-BE49-F238E27FC236}">
                  <a16:creationId xmlns:a16="http://schemas.microsoft.com/office/drawing/2014/main" id="{08AD8E75-5815-46F3-ADDB-73BC9A7D5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3290"/>
              <a:ext cx="2" cy="0"/>
            </a:xfrm>
            <a:custGeom>
              <a:avLst/>
              <a:gdLst>
                <a:gd name="T0" fmla="*/ 0 w 1"/>
                <a:gd name="T1" fmla="*/ 0 w 1"/>
                <a:gd name="T2" fmla="*/ 0 w 1"/>
                <a:gd name="T3" fmla="*/ 0 w 1"/>
                <a:gd name="T4" fmla="*/ 0 w 1"/>
                <a:gd name="T5" fmla="*/ 1 w 1"/>
                <a:gd name="T6" fmla="*/ 0 w 1"/>
                <a:gd name="T7" fmla="*/ 0 w 1"/>
                <a:gd name="T8" fmla="*/ 0 w 1"/>
                <a:gd name="T9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9" name="Freeform 441">
              <a:extLst>
                <a:ext uri="{FF2B5EF4-FFF2-40B4-BE49-F238E27FC236}">
                  <a16:creationId xmlns:a16="http://schemas.microsoft.com/office/drawing/2014/main" id="{8570BDBD-7412-4F32-BD11-70ED8A9C7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3295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1 h 2"/>
                <a:gd name="T8" fmla="*/ 1 w 1"/>
                <a:gd name="T9" fmla="*/ 1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0" name="Freeform 442">
              <a:extLst>
                <a:ext uri="{FF2B5EF4-FFF2-40B4-BE49-F238E27FC236}">
                  <a16:creationId xmlns:a16="http://schemas.microsoft.com/office/drawing/2014/main" id="{F09970BD-CF5C-4EB5-A6AE-9E72D49B5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3" y="3305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0 w 1"/>
                <a:gd name="T7" fmla="*/ 2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0 h 2"/>
                <a:gd name="T14" fmla="*/ 0 w 1"/>
                <a:gd name="T15" fmla="*/ 2 h 2"/>
                <a:gd name="T16" fmla="*/ 0 w 1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1" name="Freeform 443">
              <a:extLst>
                <a:ext uri="{FF2B5EF4-FFF2-40B4-BE49-F238E27FC236}">
                  <a16:creationId xmlns:a16="http://schemas.microsoft.com/office/drawing/2014/main" id="{50EE6148-6268-4479-9F60-E0C60B7E5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90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1 h 2"/>
                <a:gd name="T14" fmla="*/ 1 w 1"/>
                <a:gd name="T15" fmla="*/ 2 h 2"/>
                <a:gd name="T16" fmla="*/ 1 w 1"/>
                <a:gd name="T17" fmla="*/ 2 h 2"/>
                <a:gd name="T18" fmla="*/ 0 w 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2" name="Freeform 444">
              <a:extLst>
                <a:ext uri="{FF2B5EF4-FFF2-40B4-BE49-F238E27FC236}">
                  <a16:creationId xmlns:a16="http://schemas.microsoft.com/office/drawing/2014/main" id="{4332B661-CA0B-4EC3-8DD1-9DCB2EE55A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5" y="3293"/>
              <a:ext cx="3" cy="2"/>
            </a:xfrm>
            <a:custGeom>
              <a:avLst/>
              <a:gdLst>
                <a:gd name="T0" fmla="*/ 1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1 h 1"/>
                <a:gd name="T14" fmla="*/ 1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3" name="Freeform 445">
              <a:extLst>
                <a:ext uri="{FF2B5EF4-FFF2-40B4-BE49-F238E27FC236}">
                  <a16:creationId xmlns:a16="http://schemas.microsoft.com/office/drawing/2014/main" id="{06B83713-400F-42F1-B450-A032DFB3B3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63" y="3267"/>
              <a:ext cx="43" cy="43"/>
            </a:xfrm>
            <a:custGeom>
              <a:avLst/>
              <a:gdLst>
                <a:gd name="T0" fmla="*/ 5 w 17"/>
                <a:gd name="T1" fmla="*/ 16 h 17"/>
                <a:gd name="T2" fmla="*/ 5 w 17"/>
                <a:gd name="T3" fmla="*/ 15 h 17"/>
                <a:gd name="T4" fmla="*/ 3 w 17"/>
                <a:gd name="T5" fmla="*/ 14 h 17"/>
                <a:gd name="T6" fmla="*/ 1 w 17"/>
                <a:gd name="T7" fmla="*/ 12 h 17"/>
                <a:gd name="T8" fmla="*/ 2 w 17"/>
                <a:gd name="T9" fmla="*/ 11 h 17"/>
                <a:gd name="T10" fmla="*/ 1 w 17"/>
                <a:gd name="T11" fmla="*/ 8 h 17"/>
                <a:gd name="T12" fmla="*/ 1 w 17"/>
                <a:gd name="T13" fmla="*/ 5 h 17"/>
                <a:gd name="T14" fmla="*/ 2 w 17"/>
                <a:gd name="T15" fmla="*/ 5 h 17"/>
                <a:gd name="T16" fmla="*/ 3 w 17"/>
                <a:gd name="T17" fmla="*/ 3 h 17"/>
                <a:gd name="T18" fmla="*/ 6 w 17"/>
                <a:gd name="T19" fmla="*/ 1 h 17"/>
                <a:gd name="T20" fmla="*/ 7 w 17"/>
                <a:gd name="T21" fmla="*/ 2 h 17"/>
                <a:gd name="T22" fmla="*/ 9 w 17"/>
                <a:gd name="T23" fmla="*/ 0 h 17"/>
                <a:gd name="T24" fmla="*/ 12 w 17"/>
                <a:gd name="T25" fmla="*/ 1 h 17"/>
                <a:gd name="T26" fmla="*/ 12 w 17"/>
                <a:gd name="T27" fmla="*/ 2 h 17"/>
                <a:gd name="T28" fmla="*/ 15 w 17"/>
                <a:gd name="T29" fmla="*/ 3 h 17"/>
                <a:gd name="T30" fmla="*/ 16 w 17"/>
                <a:gd name="T31" fmla="*/ 5 h 17"/>
                <a:gd name="T32" fmla="*/ 16 w 17"/>
                <a:gd name="T33" fmla="*/ 5 h 17"/>
                <a:gd name="T34" fmla="*/ 16 w 17"/>
                <a:gd name="T35" fmla="*/ 6 h 17"/>
                <a:gd name="T36" fmla="*/ 16 w 17"/>
                <a:gd name="T37" fmla="*/ 7 h 17"/>
                <a:gd name="T38" fmla="*/ 16 w 17"/>
                <a:gd name="T39" fmla="*/ 9 h 17"/>
                <a:gd name="T40" fmla="*/ 17 w 17"/>
                <a:gd name="T41" fmla="*/ 9 h 17"/>
                <a:gd name="T42" fmla="*/ 16 w 17"/>
                <a:gd name="T43" fmla="*/ 12 h 17"/>
                <a:gd name="T44" fmla="*/ 14 w 17"/>
                <a:gd name="T45" fmla="*/ 13 h 17"/>
                <a:gd name="T46" fmla="*/ 14 w 17"/>
                <a:gd name="T47" fmla="*/ 15 h 17"/>
                <a:gd name="T48" fmla="*/ 11 w 17"/>
                <a:gd name="T49" fmla="*/ 16 h 17"/>
                <a:gd name="T50" fmla="*/ 9 w 17"/>
                <a:gd name="T51" fmla="*/ 16 h 17"/>
                <a:gd name="T52" fmla="*/ 8 w 17"/>
                <a:gd name="T53" fmla="*/ 17 h 17"/>
                <a:gd name="T54" fmla="*/ 8 w 17"/>
                <a:gd name="T55" fmla="*/ 16 h 17"/>
                <a:gd name="T56" fmla="*/ 8 w 17"/>
                <a:gd name="T57" fmla="*/ 15 h 17"/>
                <a:gd name="T58" fmla="*/ 11 w 17"/>
                <a:gd name="T59" fmla="*/ 15 h 17"/>
                <a:gd name="T60" fmla="*/ 14 w 17"/>
                <a:gd name="T61" fmla="*/ 15 h 17"/>
                <a:gd name="T62" fmla="*/ 13 w 17"/>
                <a:gd name="T63" fmla="*/ 13 h 17"/>
                <a:gd name="T64" fmla="*/ 16 w 17"/>
                <a:gd name="T65" fmla="*/ 11 h 17"/>
                <a:gd name="T66" fmla="*/ 15 w 17"/>
                <a:gd name="T67" fmla="*/ 9 h 17"/>
                <a:gd name="T68" fmla="*/ 15 w 17"/>
                <a:gd name="T69" fmla="*/ 6 h 17"/>
                <a:gd name="T70" fmla="*/ 16 w 17"/>
                <a:gd name="T71" fmla="*/ 5 h 17"/>
                <a:gd name="T72" fmla="*/ 15 w 17"/>
                <a:gd name="T73" fmla="*/ 4 h 17"/>
                <a:gd name="T74" fmla="*/ 13 w 17"/>
                <a:gd name="T75" fmla="*/ 4 h 17"/>
                <a:gd name="T76" fmla="*/ 11 w 17"/>
                <a:gd name="T77" fmla="*/ 2 h 17"/>
                <a:gd name="T78" fmla="*/ 9 w 17"/>
                <a:gd name="T79" fmla="*/ 1 h 17"/>
                <a:gd name="T80" fmla="*/ 9 w 17"/>
                <a:gd name="T81" fmla="*/ 2 h 17"/>
                <a:gd name="T82" fmla="*/ 6 w 17"/>
                <a:gd name="T83" fmla="*/ 2 h 17"/>
                <a:gd name="T84" fmla="*/ 4 w 17"/>
                <a:gd name="T85" fmla="*/ 2 h 17"/>
                <a:gd name="T86" fmla="*/ 4 w 17"/>
                <a:gd name="T87" fmla="*/ 4 h 17"/>
                <a:gd name="T88" fmla="*/ 2 w 17"/>
                <a:gd name="T89" fmla="*/ 6 h 17"/>
                <a:gd name="T90" fmla="*/ 1 w 17"/>
                <a:gd name="T91" fmla="*/ 8 h 17"/>
                <a:gd name="T92" fmla="*/ 2 w 17"/>
                <a:gd name="T93" fmla="*/ 8 h 17"/>
                <a:gd name="T94" fmla="*/ 2 w 17"/>
                <a:gd name="T95" fmla="*/ 11 h 17"/>
                <a:gd name="T96" fmla="*/ 3 w 17"/>
                <a:gd name="T97" fmla="*/ 13 h 17"/>
                <a:gd name="T98" fmla="*/ 4 w 17"/>
                <a:gd name="T99" fmla="*/ 13 h 17"/>
                <a:gd name="T100" fmla="*/ 6 w 17"/>
                <a:gd name="T101" fmla="*/ 15 h 17"/>
                <a:gd name="T102" fmla="*/ 15 w 17"/>
                <a:gd name="T103" fmla="*/ 6 h 17"/>
                <a:gd name="T104" fmla="*/ 16 w 17"/>
                <a:gd name="T105" fmla="*/ 6 h 17"/>
                <a:gd name="T106" fmla="*/ 9 w 17"/>
                <a:gd name="T107" fmla="*/ 14 h 17"/>
                <a:gd name="T108" fmla="*/ 6 w 17"/>
                <a:gd name="T109" fmla="*/ 4 h 17"/>
                <a:gd name="T110" fmla="*/ 12 w 17"/>
                <a:gd name="T111" fmla="*/ 13 h 17"/>
                <a:gd name="T112" fmla="*/ 11 w 17"/>
                <a:gd name="T113" fmla="*/ 13 h 17"/>
                <a:gd name="T114" fmla="*/ 11 w 17"/>
                <a:gd name="T115" fmla="*/ 13 h 17"/>
                <a:gd name="T116" fmla="*/ 9 w 17"/>
                <a:gd name="T117" fmla="*/ 4 h 17"/>
                <a:gd name="T118" fmla="*/ 5 w 17"/>
                <a:gd name="T119" fmla="*/ 11 h 17"/>
                <a:gd name="T120" fmla="*/ 11 w 17"/>
                <a:gd name="T121" fmla="*/ 12 h 17"/>
                <a:gd name="T122" fmla="*/ 12 w 17"/>
                <a:gd name="T123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" h="17">
                  <a:moveTo>
                    <a:pt x="8" y="17"/>
                  </a:moveTo>
                  <a:cubicBezTo>
                    <a:pt x="7" y="17"/>
                    <a:pt x="6" y="17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14"/>
                    <a:pt x="4" y="14"/>
                    <a:pt x="4" y="13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3" y="14"/>
                    <a:pt x="2" y="14"/>
                    <a:pt x="2" y="14"/>
                  </a:cubicBezTo>
                  <a:cubicBezTo>
                    <a:pt x="2" y="13"/>
                    <a:pt x="1" y="12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2" y="10"/>
                    <a:pt x="2" y="9"/>
                    <a:pt x="2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7"/>
                    <a:pt x="1" y="6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4"/>
                    <a:pt x="4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2"/>
                    <a:pt x="5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8" y="1"/>
                    <a:pt x="9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1" y="0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3"/>
                    <a:pt x="13" y="3"/>
                    <a:pt x="14" y="4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8"/>
                    <a:pt x="16" y="8"/>
                    <a:pt x="16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0"/>
                    <a:pt x="17" y="11"/>
                    <a:pt x="16" y="12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2"/>
                    <a:pt x="15" y="12"/>
                    <a:pt x="14" y="13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3" y="15"/>
                    <a:pt x="13" y="16"/>
                    <a:pt x="12" y="16"/>
                  </a:cubicBezTo>
                  <a:cubicBezTo>
                    <a:pt x="12" y="16"/>
                    <a:pt x="11" y="16"/>
                    <a:pt x="11" y="16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0" y="15"/>
                    <a:pt x="9" y="16"/>
                    <a:pt x="9" y="16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lose/>
                  <a:moveTo>
                    <a:pt x="6" y="16"/>
                  </a:moveTo>
                  <a:cubicBezTo>
                    <a:pt x="6" y="16"/>
                    <a:pt x="7" y="16"/>
                    <a:pt x="8" y="16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9" y="15"/>
                    <a:pt x="10" y="15"/>
                    <a:pt x="11" y="15"/>
                  </a:cubicBezTo>
                  <a:cubicBezTo>
                    <a:pt x="11" y="14"/>
                    <a:pt x="11" y="15"/>
                    <a:pt x="11" y="15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2" y="15"/>
                    <a:pt x="13" y="15"/>
                    <a:pt x="14" y="15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4" y="12"/>
                    <a:pt x="14" y="12"/>
                  </a:cubicBezTo>
                  <a:cubicBezTo>
                    <a:pt x="14" y="12"/>
                    <a:pt x="15" y="11"/>
                    <a:pt x="16" y="11"/>
                  </a:cubicBezTo>
                  <a:cubicBezTo>
                    <a:pt x="16" y="11"/>
                    <a:pt x="16" y="10"/>
                    <a:pt x="16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8"/>
                    <a:pt x="15" y="7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5" y="5"/>
                    <a:pt x="15" y="4"/>
                    <a:pt x="15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3" y="4"/>
                    <a:pt x="13" y="4"/>
                  </a:cubicBezTo>
                  <a:cubicBezTo>
                    <a:pt x="13" y="4"/>
                    <a:pt x="12" y="3"/>
                    <a:pt x="11" y="3"/>
                  </a:cubicBezTo>
                  <a:cubicBezTo>
                    <a:pt x="11" y="3"/>
                    <a:pt x="11" y="2"/>
                    <a:pt x="11" y="2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1" y="1"/>
                    <a:pt x="10" y="1"/>
                    <a:pt x="9" y="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8" y="2"/>
                    <a:pt x="7" y="2"/>
                    <a:pt x="6" y="2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2"/>
                    <a:pt x="4" y="2"/>
                    <a:pt x="4" y="2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3" y="5"/>
                    <a:pt x="3" y="6"/>
                  </a:cubicBezTo>
                  <a:cubicBezTo>
                    <a:pt x="3" y="6"/>
                    <a:pt x="3" y="6"/>
                    <a:pt x="2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7"/>
                    <a:pt x="1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9"/>
                    <a:pt x="2" y="10"/>
                    <a:pt x="3" y="11"/>
                  </a:cubicBezTo>
                  <a:cubicBezTo>
                    <a:pt x="3" y="11"/>
                    <a:pt x="3" y="11"/>
                    <a:pt x="2" y="11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2"/>
                    <a:pt x="2" y="13"/>
                    <a:pt x="3" y="13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3"/>
                    <a:pt x="5" y="14"/>
                    <a:pt x="6" y="14"/>
                  </a:cubicBezTo>
                  <a:cubicBezTo>
                    <a:pt x="6" y="14"/>
                    <a:pt x="6" y="15"/>
                    <a:pt x="6" y="15"/>
                  </a:cubicBezTo>
                  <a:lnTo>
                    <a:pt x="6" y="16"/>
                  </a:lnTo>
                  <a:close/>
                  <a:moveTo>
                    <a:pt x="15" y="6"/>
                  </a:moveTo>
                  <a:cubicBezTo>
                    <a:pt x="15" y="6"/>
                    <a:pt x="15" y="7"/>
                    <a:pt x="15" y="7"/>
                  </a:cubicBezTo>
                  <a:cubicBezTo>
                    <a:pt x="15" y="7"/>
                    <a:pt x="16" y="6"/>
                    <a:pt x="16" y="6"/>
                  </a:cubicBezTo>
                  <a:lnTo>
                    <a:pt x="15" y="6"/>
                  </a:lnTo>
                  <a:close/>
                  <a:moveTo>
                    <a:pt x="9" y="14"/>
                  </a:moveTo>
                  <a:cubicBezTo>
                    <a:pt x="7" y="14"/>
                    <a:pt x="5" y="13"/>
                    <a:pt x="4" y="11"/>
                  </a:cubicBezTo>
                  <a:cubicBezTo>
                    <a:pt x="3" y="9"/>
                    <a:pt x="3" y="6"/>
                    <a:pt x="6" y="4"/>
                  </a:cubicBezTo>
                  <a:cubicBezTo>
                    <a:pt x="9" y="2"/>
                    <a:pt x="12" y="4"/>
                    <a:pt x="13" y="6"/>
                  </a:cubicBezTo>
                  <a:cubicBezTo>
                    <a:pt x="14" y="8"/>
                    <a:pt x="14" y="11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9" y="14"/>
                    <a:pt x="9" y="14"/>
                  </a:cubicBezTo>
                  <a:close/>
                  <a:moveTo>
                    <a:pt x="9" y="4"/>
                  </a:moveTo>
                  <a:cubicBezTo>
                    <a:pt x="8" y="4"/>
                    <a:pt x="7" y="4"/>
                    <a:pt x="6" y="5"/>
                  </a:cubicBezTo>
                  <a:cubicBezTo>
                    <a:pt x="4" y="6"/>
                    <a:pt x="4" y="9"/>
                    <a:pt x="5" y="11"/>
                  </a:cubicBezTo>
                  <a:cubicBezTo>
                    <a:pt x="6" y="13"/>
                    <a:pt x="8" y="14"/>
                    <a:pt x="11" y="13"/>
                  </a:cubicBezTo>
                  <a:cubicBezTo>
                    <a:pt x="11" y="13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4" y="11"/>
                    <a:pt x="14" y="8"/>
                    <a:pt x="12" y="6"/>
                  </a:cubicBezTo>
                  <a:cubicBezTo>
                    <a:pt x="12" y="5"/>
                    <a:pt x="10" y="4"/>
                    <a:pt x="9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4" name="Freeform 446">
              <a:extLst>
                <a:ext uri="{FF2B5EF4-FFF2-40B4-BE49-F238E27FC236}">
                  <a16:creationId xmlns:a16="http://schemas.microsoft.com/office/drawing/2014/main" id="{AD73791A-7F83-4961-9479-733148A333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63" y="3272"/>
              <a:ext cx="40" cy="41"/>
            </a:xfrm>
            <a:custGeom>
              <a:avLst/>
              <a:gdLst>
                <a:gd name="T0" fmla="*/ 5 w 16"/>
                <a:gd name="T1" fmla="*/ 16 h 16"/>
                <a:gd name="T2" fmla="*/ 5 w 16"/>
                <a:gd name="T3" fmla="*/ 14 h 16"/>
                <a:gd name="T4" fmla="*/ 2 w 16"/>
                <a:gd name="T5" fmla="*/ 13 h 16"/>
                <a:gd name="T6" fmla="*/ 0 w 16"/>
                <a:gd name="T7" fmla="*/ 11 h 16"/>
                <a:gd name="T8" fmla="*/ 1 w 16"/>
                <a:gd name="T9" fmla="*/ 11 h 16"/>
                <a:gd name="T10" fmla="*/ 3 w 16"/>
                <a:gd name="T11" fmla="*/ 12 h 16"/>
                <a:gd name="T12" fmla="*/ 5 w 16"/>
                <a:gd name="T13" fmla="*/ 14 h 16"/>
                <a:gd name="T14" fmla="*/ 5 w 16"/>
                <a:gd name="T15" fmla="*/ 14 h 16"/>
                <a:gd name="T16" fmla="*/ 7 w 16"/>
                <a:gd name="T17" fmla="*/ 16 h 16"/>
                <a:gd name="T18" fmla="*/ 8 w 16"/>
                <a:gd name="T19" fmla="*/ 15 h 16"/>
                <a:gd name="T20" fmla="*/ 10 w 16"/>
                <a:gd name="T21" fmla="*/ 14 h 16"/>
                <a:gd name="T22" fmla="*/ 11 w 16"/>
                <a:gd name="T23" fmla="*/ 15 h 16"/>
                <a:gd name="T24" fmla="*/ 13 w 16"/>
                <a:gd name="T25" fmla="*/ 13 h 16"/>
                <a:gd name="T26" fmla="*/ 14 w 16"/>
                <a:gd name="T27" fmla="*/ 12 h 16"/>
                <a:gd name="T28" fmla="*/ 14 w 16"/>
                <a:gd name="T29" fmla="*/ 13 h 16"/>
                <a:gd name="T30" fmla="*/ 14 w 16"/>
                <a:gd name="T31" fmla="*/ 14 h 16"/>
                <a:gd name="T32" fmla="*/ 11 w 16"/>
                <a:gd name="T33" fmla="*/ 16 h 16"/>
                <a:gd name="T34" fmla="*/ 8 w 16"/>
                <a:gd name="T35" fmla="*/ 15 h 16"/>
                <a:gd name="T36" fmla="*/ 8 w 16"/>
                <a:gd name="T37" fmla="*/ 16 h 16"/>
                <a:gd name="T38" fmla="*/ 14 w 16"/>
                <a:gd name="T39" fmla="*/ 12 h 16"/>
                <a:gd name="T40" fmla="*/ 13 w 16"/>
                <a:gd name="T41" fmla="*/ 12 h 16"/>
                <a:gd name="T42" fmla="*/ 15 w 16"/>
                <a:gd name="T43" fmla="*/ 11 h 16"/>
                <a:gd name="T44" fmla="*/ 16 w 16"/>
                <a:gd name="T45" fmla="*/ 9 h 16"/>
                <a:gd name="T46" fmla="*/ 16 w 16"/>
                <a:gd name="T47" fmla="*/ 11 h 16"/>
                <a:gd name="T48" fmla="*/ 14 w 16"/>
                <a:gd name="T49" fmla="*/ 12 h 16"/>
                <a:gd name="T50" fmla="*/ 14 w 16"/>
                <a:gd name="T51" fmla="*/ 12 h 16"/>
                <a:gd name="T52" fmla="*/ 1 w 16"/>
                <a:gd name="T53" fmla="*/ 9 h 16"/>
                <a:gd name="T54" fmla="*/ 0 w 16"/>
                <a:gd name="T55" fmla="*/ 8 h 16"/>
                <a:gd name="T56" fmla="*/ 1 w 16"/>
                <a:gd name="T57" fmla="*/ 3 h 16"/>
                <a:gd name="T58" fmla="*/ 1 w 16"/>
                <a:gd name="T59" fmla="*/ 4 h 16"/>
                <a:gd name="T60" fmla="*/ 2 w 16"/>
                <a:gd name="T61" fmla="*/ 7 h 16"/>
                <a:gd name="T62" fmla="*/ 2 w 16"/>
                <a:gd name="T63" fmla="*/ 9 h 16"/>
                <a:gd name="T64" fmla="*/ 2 w 16"/>
                <a:gd name="T65" fmla="*/ 10 h 16"/>
                <a:gd name="T66" fmla="*/ 13 w 16"/>
                <a:gd name="T67" fmla="*/ 9 h 16"/>
                <a:gd name="T68" fmla="*/ 10 w 16"/>
                <a:gd name="T69" fmla="*/ 4 h 16"/>
                <a:gd name="T70" fmla="*/ 4 w 16"/>
                <a:gd name="T71" fmla="*/ 5 h 16"/>
                <a:gd name="T72" fmla="*/ 4 w 16"/>
                <a:gd name="T73" fmla="*/ 5 h 16"/>
                <a:gd name="T74" fmla="*/ 11 w 16"/>
                <a:gd name="T75" fmla="*/ 3 h 16"/>
                <a:gd name="T76" fmla="*/ 13 w 16"/>
                <a:gd name="T77" fmla="*/ 9 h 16"/>
                <a:gd name="T78" fmla="*/ 3 w 16"/>
                <a:gd name="T79" fmla="*/ 3 h 16"/>
                <a:gd name="T80" fmla="*/ 3 w 16"/>
                <a:gd name="T81" fmla="*/ 2 h 16"/>
                <a:gd name="T82" fmla="*/ 3 w 16"/>
                <a:gd name="T83" fmla="*/ 0 h 16"/>
                <a:gd name="T84" fmla="*/ 4 w 16"/>
                <a:gd name="T85" fmla="*/ 1 h 16"/>
                <a:gd name="T86" fmla="*/ 3 w 16"/>
                <a:gd name="T87" fmla="*/ 2 h 16"/>
                <a:gd name="T88" fmla="*/ 3 w 16"/>
                <a:gd name="T8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6" h="16">
                  <a:moveTo>
                    <a:pt x="8" y="16"/>
                  </a:moveTo>
                  <a:cubicBezTo>
                    <a:pt x="7" y="16"/>
                    <a:pt x="6" y="16"/>
                    <a:pt x="5" y="16"/>
                  </a:cubicBezTo>
                  <a:cubicBezTo>
                    <a:pt x="5" y="16"/>
                    <a:pt x="5" y="15"/>
                    <a:pt x="5" y="15"/>
                  </a:cubicBezTo>
                  <a:cubicBezTo>
                    <a:pt x="5" y="15"/>
                    <a:pt x="5" y="15"/>
                    <a:pt x="5" y="14"/>
                  </a:cubicBezTo>
                  <a:cubicBezTo>
                    <a:pt x="4" y="14"/>
                    <a:pt x="4" y="13"/>
                    <a:pt x="3" y="13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2" y="14"/>
                    <a:pt x="2" y="13"/>
                    <a:pt x="2" y="13"/>
                  </a:cubicBezTo>
                  <a:cubicBezTo>
                    <a:pt x="1" y="13"/>
                    <a:pt x="1" y="12"/>
                    <a:pt x="0" y="11"/>
                  </a:cubicBezTo>
                  <a:cubicBezTo>
                    <a:pt x="0" y="11"/>
                    <a:pt x="0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2" y="12"/>
                    <a:pt x="2" y="13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4" y="13"/>
                    <a:pt x="4" y="13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6" y="15"/>
                    <a:pt x="7" y="16"/>
                    <a:pt x="7" y="16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4"/>
                    <a:pt x="10" y="14"/>
                  </a:cubicBezTo>
                  <a:cubicBezTo>
                    <a:pt x="10" y="14"/>
                    <a:pt x="11" y="14"/>
                    <a:pt x="11" y="14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2" y="15"/>
                    <a:pt x="13" y="14"/>
                    <a:pt x="13" y="14"/>
                  </a:cubicBezTo>
                  <a:cubicBezTo>
                    <a:pt x="13" y="14"/>
                    <a:pt x="13" y="13"/>
                    <a:pt x="13" y="13"/>
                  </a:cubicBezTo>
                  <a:cubicBezTo>
                    <a:pt x="13" y="13"/>
                    <a:pt x="14" y="13"/>
                    <a:pt x="14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4" y="12"/>
                    <a:pt x="14" y="13"/>
                    <a:pt x="14" y="13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3" y="15"/>
                    <a:pt x="12" y="15"/>
                    <a:pt x="11" y="16"/>
                  </a:cubicBezTo>
                  <a:cubicBezTo>
                    <a:pt x="11" y="16"/>
                    <a:pt x="11" y="16"/>
                    <a:pt x="11" y="16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9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lose/>
                  <a:moveTo>
                    <a:pt x="14" y="12"/>
                  </a:move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4" y="11"/>
                    <a:pt x="15" y="10"/>
                    <a:pt x="15" y="11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10"/>
                    <a:pt x="16" y="10"/>
                  </a:cubicBezTo>
                  <a:cubicBezTo>
                    <a:pt x="16" y="10"/>
                    <a:pt x="16" y="11"/>
                    <a:pt x="16" y="11"/>
                  </a:cubicBezTo>
                  <a:cubicBezTo>
                    <a:pt x="16" y="11"/>
                    <a:pt x="16" y="11"/>
                    <a:pt x="15" y="11"/>
                  </a:cubicBezTo>
                  <a:cubicBezTo>
                    <a:pt x="15" y="11"/>
                    <a:pt x="15" y="11"/>
                    <a:pt x="14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4" y="12"/>
                    <a:pt x="14" y="12"/>
                    <a:pt x="14" y="12"/>
                  </a:cubicBezTo>
                  <a:close/>
                  <a:moveTo>
                    <a:pt x="2" y="10"/>
                  </a:moveTo>
                  <a:cubicBezTo>
                    <a:pt x="1" y="10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6"/>
                    <a:pt x="0" y="4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6"/>
                    <a:pt x="0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8"/>
                  </a:cubicBezTo>
                  <a:cubicBezTo>
                    <a:pt x="2" y="8"/>
                    <a:pt x="2" y="9"/>
                    <a:pt x="2" y="9"/>
                  </a:cubicBezTo>
                  <a:cubicBezTo>
                    <a:pt x="2" y="9"/>
                    <a:pt x="2" y="9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lose/>
                  <a:moveTo>
                    <a:pt x="13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3" y="7"/>
                    <a:pt x="12" y="5"/>
                    <a:pt x="10" y="4"/>
                  </a:cubicBezTo>
                  <a:cubicBezTo>
                    <a:pt x="10" y="3"/>
                    <a:pt x="8" y="3"/>
                    <a:pt x="6" y="4"/>
                  </a:cubicBezTo>
                  <a:cubicBezTo>
                    <a:pt x="5" y="4"/>
                    <a:pt x="5" y="5"/>
                    <a:pt x="4" y="5"/>
                  </a:cubicBezTo>
                  <a:cubicBezTo>
                    <a:pt x="4" y="5"/>
                    <a:pt x="4" y="6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4"/>
                    <a:pt x="5" y="4"/>
                    <a:pt x="5" y="3"/>
                  </a:cubicBezTo>
                  <a:cubicBezTo>
                    <a:pt x="7" y="2"/>
                    <a:pt x="9" y="2"/>
                    <a:pt x="11" y="3"/>
                  </a:cubicBezTo>
                  <a:cubicBezTo>
                    <a:pt x="13" y="5"/>
                    <a:pt x="14" y="7"/>
                    <a:pt x="13" y="9"/>
                  </a:cubicBezTo>
                  <a:cubicBezTo>
                    <a:pt x="13" y="9"/>
                    <a:pt x="13" y="9"/>
                    <a:pt x="13" y="9"/>
                  </a:cubicBezTo>
                  <a:close/>
                  <a:moveTo>
                    <a:pt x="3" y="3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4" y="0"/>
                    <a:pt x="4" y="0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1"/>
                    <a:pt x="3" y="1"/>
                    <a:pt x="3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5" name="Freeform 447">
              <a:extLst>
                <a:ext uri="{FF2B5EF4-FFF2-40B4-BE49-F238E27FC236}">
                  <a16:creationId xmlns:a16="http://schemas.microsoft.com/office/drawing/2014/main" id="{4B60BDB0-904E-4EAE-8DF8-CD8FEDF8E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3" y="3295"/>
              <a:ext cx="2" cy="5"/>
            </a:xfrm>
            <a:custGeom>
              <a:avLst/>
              <a:gdLst>
                <a:gd name="T0" fmla="*/ 1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2 h 2"/>
                <a:gd name="T14" fmla="*/ 1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1" y="2"/>
                    <a:pt x="1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93" name="Group 450">
            <a:extLst>
              <a:ext uri="{FF2B5EF4-FFF2-40B4-BE49-F238E27FC236}">
                <a16:creationId xmlns:a16="http://schemas.microsoft.com/office/drawing/2014/main" id="{BE5321B4-952D-4731-AE03-DEC7E745B67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85610" y="4364311"/>
            <a:ext cx="1045611" cy="700985"/>
            <a:chOff x="3782" y="2107"/>
            <a:chExt cx="111" cy="106"/>
          </a:xfrm>
          <a:solidFill>
            <a:schemeClr val="bg1"/>
          </a:solidFill>
        </p:grpSpPr>
        <p:sp>
          <p:nvSpPr>
            <p:cNvPr id="297" name="Freeform 451">
              <a:extLst>
                <a:ext uri="{FF2B5EF4-FFF2-40B4-BE49-F238E27FC236}">
                  <a16:creationId xmlns:a16="http://schemas.microsoft.com/office/drawing/2014/main" id="{8452D8C5-277B-4755-9577-3C19A96285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107"/>
              <a:ext cx="42" cy="23"/>
            </a:xfrm>
            <a:custGeom>
              <a:avLst/>
              <a:gdLst>
                <a:gd name="T0" fmla="*/ 16 w 17"/>
                <a:gd name="T1" fmla="*/ 9 h 9"/>
                <a:gd name="T2" fmla="*/ 16 w 17"/>
                <a:gd name="T3" fmla="*/ 8 h 9"/>
                <a:gd name="T4" fmla="*/ 14 w 17"/>
                <a:gd name="T5" fmla="*/ 6 h 9"/>
                <a:gd name="T6" fmla="*/ 3 w 17"/>
                <a:gd name="T7" fmla="*/ 1 h 9"/>
                <a:gd name="T8" fmla="*/ 0 w 17"/>
                <a:gd name="T9" fmla="*/ 1 h 9"/>
                <a:gd name="T10" fmla="*/ 0 w 17"/>
                <a:gd name="T11" fmla="*/ 0 h 9"/>
                <a:gd name="T12" fmla="*/ 0 w 17"/>
                <a:gd name="T13" fmla="*/ 0 h 9"/>
                <a:gd name="T14" fmla="*/ 3 w 17"/>
                <a:gd name="T15" fmla="*/ 0 h 9"/>
                <a:gd name="T16" fmla="*/ 15 w 17"/>
                <a:gd name="T17" fmla="*/ 6 h 9"/>
                <a:gd name="T18" fmla="*/ 16 w 17"/>
                <a:gd name="T19" fmla="*/ 8 h 9"/>
                <a:gd name="T20" fmla="*/ 16 w 17"/>
                <a:gd name="T21" fmla="*/ 9 h 9"/>
                <a:gd name="T22" fmla="*/ 16 w 17"/>
                <a:gd name="T2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" h="9">
                  <a:moveTo>
                    <a:pt x="16" y="9"/>
                  </a:moveTo>
                  <a:cubicBezTo>
                    <a:pt x="16" y="9"/>
                    <a:pt x="16" y="8"/>
                    <a:pt x="16" y="8"/>
                  </a:cubicBezTo>
                  <a:cubicBezTo>
                    <a:pt x="15" y="8"/>
                    <a:pt x="15" y="7"/>
                    <a:pt x="14" y="6"/>
                  </a:cubicBezTo>
                  <a:cubicBezTo>
                    <a:pt x="12" y="3"/>
                    <a:pt x="8" y="1"/>
                    <a:pt x="3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8" y="0"/>
                    <a:pt x="13" y="3"/>
                    <a:pt x="15" y="6"/>
                  </a:cubicBezTo>
                  <a:cubicBezTo>
                    <a:pt x="16" y="6"/>
                    <a:pt x="16" y="7"/>
                    <a:pt x="16" y="8"/>
                  </a:cubicBezTo>
                  <a:cubicBezTo>
                    <a:pt x="17" y="8"/>
                    <a:pt x="16" y="8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8" name="Freeform 452">
              <a:extLst>
                <a:ext uri="{FF2B5EF4-FFF2-40B4-BE49-F238E27FC236}">
                  <a16:creationId xmlns:a16="http://schemas.microsoft.com/office/drawing/2014/main" id="{CE5A3800-4F4F-4281-AB48-DA589E809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5" y="2140"/>
              <a:ext cx="8" cy="35"/>
            </a:xfrm>
            <a:custGeom>
              <a:avLst/>
              <a:gdLst>
                <a:gd name="T0" fmla="*/ 1 w 3"/>
                <a:gd name="T1" fmla="*/ 14 h 14"/>
                <a:gd name="T2" fmla="*/ 1 w 3"/>
                <a:gd name="T3" fmla="*/ 14 h 14"/>
                <a:gd name="T4" fmla="*/ 0 w 3"/>
                <a:gd name="T5" fmla="*/ 13 h 14"/>
                <a:gd name="T6" fmla="*/ 1 w 3"/>
                <a:gd name="T7" fmla="*/ 1 h 14"/>
                <a:gd name="T8" fmla="*/ 1 w 3"/>
                <a:gd name="T9" fmla="*/ 0 h 14"/>
                <a:gd name="T10" fmla="*/ 2 w 3"/>
                <a:gd name="T11" fmla="*/ 1 h 14"/>
                <a:gd name="T12" fmla="*/ 1 w 3"/>
                <a:gd name="T13" fmla="*/ 13 h 14"/>
                <a:gd name="T14" fmla="*/ 1 w 3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14"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2" y="10"/>
                    <a:pt x="2" y="5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3" y="5"/>
                    <a:pt x="3" y="10"/>
                    <a:pt x="1" y="13"/>
                  </a:cubicBezTo>
                  <a:cubicBezTo>
                    <a:pt x="1" y="14"/>
                    <a:pt x="1" y="14"/>
                    <a:pt x="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9" name="Freeform 453">
              <a:extLst>
                <a:ext uri="{FF2B5EF4-FFF2-40B4-BE49-F238E27FC236}">
                  <a16:creationId xmlns:a16="http://schemas.microsoft.com/office/drawing/2014/main" id="{BE4A50AB-E557-4B3F-B8A4-4FDE2C55B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2178"/>
              <a:ext cx="27" cy="20"/>
            </a:xfrm>
            <a:custGeom>
              <a:avLst/>
              <a:gdLst>
                <a:gd name="T0" fmla="*/ 1 w 11"/>
                <a:gd name="T1" fmla="*/ 8 h 8"/>
                <a:gd name="T2" fmla="*/ 0 w 11"/>
                <a:gd name="T3" fmla="*/ 8 h 8"/>
                <a:gd name="T4" fmla="*/ 1 w 11"/>
                <a:gd name="T5" fmla="*/ 7 h 8"/>
                <a:gd name="T6" fmla="*/ 11 w 11"/>
                <a:gd name="T7" fmla="*/ 0 h 8"/>
                <a:gd name="T8" fmla="*/ 11 w 11"/>
                <a:gd name="T9" fmla="*/ 0 h 8"/>
                <a:gd name="T10" fmla="*/ 11 w 11"/>
                <a:gd name="T11" fmla="*/ 1 h 8"/>
                <a:gd name="T12" fmla="*/ 1 w 11"/>
                <a:gd name="T13" fmla="*/ 8 h 8"/>
                <a:gd name="T14" fmla="*/ 1 w 11"/>
                <a:gd name="T1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8">
                  <a:moveTo>
                    <a:pt x="1" y="8"/>
                  </a:moveTo>
                  <a:cubicBezTo>
                    <a:pt x="1" y="8"/>
                    <a:pt x="1" y="8"/>
                    <a:pt x="0" y="8"/>
                  </a:cubicBezTo>
                  <a:cubicBezTo>
                    <a:pt x="0" y="7"/>
                    <a:pt x="0" y="7"/>
                    <a:pt x="1" y="7"/>
                  </a:cubicBezTo>
                  <a:cubicBezTo>
                    <a:pt x="6" y="5"/>
                    <a:pt x="9" y="2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1"/>
                  </a:cubicBezTo>
                  <a:cubicBezTo>
                    <a:pt x="10" y="3"/>
                    <a:pt x="6" y="6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0" name="Freeform 454">
              <a:extLst>
                <a:ext uri="{FF2B5EF4-FFF2-40B4-BE49-F238E27FC236}">
                  <a16:creationId xmlns:a16="http://schemas.microsoft.com/office/drawing/2014/main" id="{34060130-D9F7-4CFC-B139-68B9F207E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2" y="2110"/>
              <a:ext cx="71" cy="90"/>
            </a:xfrm>
            <a:custGeom>
              <a:avLst/>
              <a:gdLst>
                <a:gd name="T0" fmla="*/ 23 w 28"/>
                <a:gd name="T1" fmla="*/ 36 h 36"/>
                <a:gd name="T2" fmla="*/ 8 w 28"/>
                <a:gd name="T3" fmla="*/ 31 h 36"/>
                <a:gd name="T4" fmla="*/ 6 w 28"/>
                <a:gd name="T5" fmla="*/ 9 h 36"/>
                <a:gd name="T6" fmla="*/ 23 w 28"/>
                <a:gd name="T7" fmla="*/ 0 h 36"/>
                <a:gd name="T8" fmla="*/ 23 w 28"/>
                <a:gd name="T9" fmla="*/ 1 h 36"/>
                <a:gd name="T10" fmla="*/ 23 w 28"/>
                <a:gd name="T11" fmla="*/ 1 h 36"/>
                <a:gd name="T12" fmla="*/ 6 w 28"/>
                <a:gd name="T13" fmla="*/ 10 h 36"/>
                <a:gd name="T14" fmla="*/ 9 w 28"/>
                <a:gd name="T15" fmla="*/ 30 h 36"/>
                <a:gd name="T16" fmla="*/ 28 w 28"/>
                <a:gd name="T17" fmla="*/ 35 h 36"/>
                <a:gd name="T18" fmla="*/ 28 w 28"/>
                <a:gd name="T19" fmla="*/ 35 h 36"/>
                <a:gd name="T20" fmla="*/ 28 w 28"/>
                <a:gd name="T21" fmla="*/ 36 h 36"/>
                <a:gd name="T22" fmla="*/ 23 w 28"/>
                <a:gd name="T2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" h="36">
                  <a:moveTo>
                    <a:pt x="23" y="36"/>
                  </a:moveTo>
                  <a:cubicBezTo>
                    <a:pt x="19" y="36"/>
                    <a:pt x="13" y="35"/>
                    <a:pt x="8" y="31"/>
                  </a:cubicBezTo>
                  <a:cubicBezTo>
                    <a:pt x="3" y="27"/>
                    <a:pt x="0" y="17"/>
                    <a:pt x="6" y="9"/>
                  </a:cubicBezTo>
                  <a:cubicBezTo>
                    <a:pt x="9" y="4"/>
                    <a:pt x="15" y="1"/>
                    <a:pt x="23" y="0"/>
                  </a:cubicBezTo>
                  <a:cubicBezTo>
                    <a:pt x="23" y="0"/>
                    <a:pt x="23" y="0"/>
                    <a:pt x="23" y="1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16" y="2"/>
                    <a:pt x="10" y="5"/>
                    <a:pt x="6" y="10"/>
                  </a:cubicBezTo>
                  <a:cubicBezTo>
                    <a:pt x="1" y="17"/>
                    <a:pt x="4" y="26"/>
                    <a:pt x="9" y="30"/>
                  </a:cubicBezTo>
                  <a:cubicBezTo>
                    <a:pt x="16" y="36"/>
                    <a:pt x="23" y="36"/>
                    <a:pt x="28" y="35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28" y="35"/>
                    <a:pt x="28" y="36"/>
                    <a:pt x="28" y="36"/>
                  </a:cubicBezTo>
                  <a:cubicBezTo>
                    <a:pt x="27" y="36"/>
                    <a:pt x="25" y="36"/>
                    <a:pt x="23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1" name="Freeform 455">
              <a:extLst>
                <a:ext uri="{FF2B5EF4-FFF2-40B4-BE49-F238E27FC236}">
                  <a16:creationId xmlns:a16="http://schemas.microsoft.com/office/drawing/2014/main" id="{BB4DC850-63BB-4A02-804C-11F776033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2188"/>
              <a:ext cx="27" cy="22"/>
            </a:xfrm>
            <a:custGeom>
              <a:avLst/>
              <a:gdLst>
                <a:gd name="T0" fmla="*/ 0 w 11"/>
                <a:gd name="T1" fmla="*/ 9 h 9"/>
                <a:gd name="T2" fmla="*/ 0 w 11"/>
                <a:gd name="T3" fmla="*/ 9 h 9"/>
                <a:gd name="T4" fmla="*/ 0 w 11"/>
                <a:gd name="T5" fmla="*/ 8 h 9"/>
                <a:gd name="T6" fmla="*/ 10 w 11"/>
                <a:gd name="T7" fmla="*/ 1 h 9"/>
                <a:gd name="T8" fmla="*/ 10 w 11"/>
                <a:gd name="T9" fmla="*/ 0 h 9"/>
                <a:gd name="T10" fmla="*/ 11 w 11"/>
                <a:gd name="T11" fmla="*/ 1 h 9"/>
                <a:gd name="T12" fmla="*/ 1 w 11"/>
                <a:gd name="T13" fmla="*/ 9 h 9"/>
                <a:gd name="T14" fmla="*/ 0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8"/>
                    <a:pt x="0" y="8"/>
                  </a:cubicBezTo>
                  <a:cubicBezTo>
                    <a:pt x="5" y="7"/>
                    <a:pt x="8" y="4"/>
                    <a:pt x="10" y="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1"/>
                    <a:pt x="11" y="1"/>
                  </a:cubicBezTo>
                  <a:cubicBezTo>
                    <a:pt x="9" y="4"/>
                    <a:pt x="5" y="7"/>
                    <a:pt x="1" y="9"/>
                  </a:cubicBezTo>
                  <a:cubicBezTo>
                    <a:pt x="0" y="9"/>
                    <a:pt x="0" y="9"/>
                    <a:pt x="0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2" name="Freeform 456">
              <a:extLst>
                <a:ext uri="{FF2B5EF4-FFF2-40B4-BE49-F238E27FC236}">
                  <a16:creationId xmlns:a16="http://schemas.microsoft.com/office/drawing/2014/main" id="{03A7A877-FEC8-4729-AB08-57786DD315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5" y="2155"/>
              <a:ext cx="70" cy="58"/>
            </a:xfrm>
            <a:custGeom>
              <a:avLst/>
              <a:gdLst>
                <a:gd name="T0" fmla="*/ 21 w 28"/>
                <a:gd name="T1" fmla="*/ 23 h 23"/>
                <a:gd name="T2" fmla="*/ 7 w 28"/>
                <a:gd name="T3" fmla="*/ 17 h 23"/>
                <a:gd name="T4" fmla="*/ 2 w 28"/>
                <a:gd name="T5" fmla="*/ 0 h 23"/>
                <a:gd name="T6" fmla="*/ 2 w 28"/>
                <a:gd name="T7" fmla="*/ 0 h 23"/>
                <a:gd name="T8" fmla="*/ 3 w 28"/>
                <a:gd name="T9" fmla="*/ 1 h 23"/>
                <a:gd name="T10" fmla="*/ 7 w 28"/>
                <a:gd name="T11" fmla="*/ 17 h 23"/>
                <a:gd name="T12" fmla="*/ 27 w 28"/>
                <a:gd name="T13" fmla="*/ 22 h 23"/>
                <a:gd name="T14" fmla="*/ 27 w 28"/>
                <a:gd name="T15" fmla="*/ 22 h 23"/>
                <a:gd name="T16" fmla="*/ 27 w 28"/>
                <a:gd name="T17" fmla="*/ 23 h 23"/>
                <a:gd name="T18" fmla="*/ 21 w 28"/>
                <a:gd name="T1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23">
                  <a:moveTo>
                    <a:pt x="21" y="23"/>
                  </a:moveTo>
                  <a:cubicBezTo>
                    <a:pt x="15" y="23"/>
                    <a:pt x="11" y="21"/>
                    <a:pt x="7" y="17"/>
                  </a:cubicBezTo>
                  <a:cubicBezTo>
                    <a:pt x="2" y="13"/>
                    <a:pt x="0" y="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1" y="6"/>
                    <a:pt x="3" y="12"/>
                    <a:pt x="7" y="17"/>
                  </a:cubicBezTo>
                  <a:cubicBezTo>
                    <a:pt x="12" y="22"/>
                    <a:pt x="19" y="23"/>
                    <a:pt x="27" y="22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8" y="22"/>
                    <a:pt x="27" y="23"/>
                    <a:pt x="27" y="23"/>
                  </a:cubicBezTo>
                  <a:cubicBezTo>
                    <a:pt x="25" y="23"/>
                    <a:pt x="23" y="23"/>
                    <a:pt x="21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3" name="Freeform 457">
              <a:extLst>
                <a:ext uri="{FF2B5EF4-FFF2-40B4-BE49-F238E27FC236}">
                  <a16:creationId xmlns:a16="http://schemas.microsoft.com/office/drawing/2014/main" id="{50E47866-8671-4CC5-A24A-C9BE9A563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40"/>
              <a:ext cx="48" cy="17"/>
            </a:xfrm>
            <a:custGeom>
              <a:avLst/>
              <a:gdLst>
                <a:gd name="T0" fmla="*/ 0 w 19"/>
                <a:gd name="T1" fmla="*/ 7 h 7"/>
                <a:gd name="T2" fmla="*/ 0 w 19"/>
                <a:gd name="T3" fmla="*/ 7 h 7"/>
                <a:gd name="T4" fmla="*/ 0 w 19"/>
                <a:gd name="T5" fmla="*/ 7 h 7"/>
                <a:gd name="T6" fmla="*/ 0 w 19"/>
                <a:gd name="T7" fmla="*/ 7 h 7"/>
                <a:gd name="T8" fmla="*/ 8 w 19"/>
                <a:gd name="T9" fmla="*/ 4 h 7"/>
                <a:gd name="T10" fmla="*/ 18 w 19"/>
                <a:gd name="T11" fmla="*/ 0 h 7"/>
                <a:gd name="T12" fmla="*/ 19 w 19"/>
                <a:gd name="T13" fmla="*/ 1 h 7"/>
                <a:gd name="T14" fmla="*/ 19 w 19"/>
                <a:gd name="T15" fmla="*/ 1 h 7"/>
                <a:gd name="T16" fmla="*/ 8 w 19"/>
                <a:gd name="T17" fmla="*/ 5 h 7"/>
                <a:gd name="T18" fmla="*/ 0 w 19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7"/>
                    <a:pt x="5" y="5"/>
                    <a:pt x="8" y="4"/>
                  </a:cubicBezTo>
                  <a:cubicBezTo>
                    <a:pt x="11" y="3"/>
                    <a:pt x="16" y="1"/>
                    <a:pt x="18" y="0"/>
                  </a:cubicBezTo>
                  <a:cubicBezTo>
                    <a:pt x="19" y="0"/>
                    <a:pt x="19" y="1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6" y="2"/>
                    <a:pt x="12" y="4"/>
                    <a:pt x="8" y="5"/>
                  </a:cubicBezTo>
                  <a:cubicBezTo>
                    <a:pt x="4" y="7"/>
                    <a:pt x="1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4" name="Freeform 458">
              <a:extLst>
                <a:ext uri="{FF2B5EF4-FFF2-40B4-BE49-F238E27FC236}">
                  <a16:creationId xmlns:a16="http://schemas.microsoft.com/office/drawing/2014/main" id="{6E6A7D44-F6B6-4025-83FF-03727F0F9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07"/>
              <a:ext cx="8" cy="45"/>
            </a:xfrm>
            <a:custGeom>
              <a:avLst/>
              <a:gdLst>
                <a:gd name="T0" fmla="*/ 1 w 3"/>
                <a:gd name="T1" fmla="*/ 18 h 18"/>
                <a:gd name="T2" fmla="*/ 0 w 3"/>
                <a:gd name="T3" fmla="*/ 18 h 18"/>
                <a:gd name="T4" fmla="*/ 2 w 3"/>
                <a:gd name="T5" fmla="*/ 6 h 18"/>
                <a:gd name="T6" fmla="*/ 3 w 3"/>
                <a:gd name="T7" fmla="*/ 0 h 18"/>
                <a:gd name="T8" fmla="*/ 3 w 3"/>
                <a:gd name="T9" fmla="*/ 0 h 18"/>
                <a:gd name="T10" fmla="*/ 3 w 3"/>
                <a:gd name="T11" fmla="*/ 0 h 18"/>
                <a:gd name="T12" fmla="*/ 3 w 3"/>
                <a:gd name="T13" fmla="*/ 6 h 18"/>
                <a:gd name="T14" fmla="*/ 1 w 3"/>
                <a:gd name="T15" fmla="*/ 18 h 18"/>
                <a:gd name="T16" fmla="*/ 1 w 3"/>
                <a:gd name="T1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18">
                  <a:moveTo>
                    <a:pt x="1" y="18"/>
                  </a:moveTo>
                  <a:cubicBezTo>
                    <a:pt x="1" y="18"/>
                    <a:pt x="0" y="18"/>
                    <a:pt x="0" y="18"/>
                  </a:cubicBezTo>
                  <a:cubicBezTo>
                    <a:pt x="1" y="13"/>
                    <a:pt x="1" y="10"/>
                    <a:pt x="2" y="6"/>
                  </a:cubicBezTo>
                  <a:cubicBezTo>
                    <a:pt x="2" y="4"/>
                    <a:pt x="2" y="3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3"/>
                    <a:pt x="3" y="5"/>
                    <a:pt x="3" y="6"/>
                  </a:cubicBezTo>
                  <a:cubicBezTo>
                    <a:pt x="2" y="10"/>
                    <a:pt x="2" y="14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5" name="Freeform 459">
              <a:extLst>
                <a:ext uri="{FF2B5EF4-FFF2-40B4-BE49-F238E27FC236}">
                  <a16:creationId xmlns:a16="http://schemas.microsoft.com/office/drawing/2014/main" id="{67849D65-7F5C-40BD-BBDA-7D623F774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57"/>
              <a:ext cx="48" cy="23"/>
            </a:xfrm>
            <a:custGeom>
              <a:avLst/>
              <a:gdLst>
                <a:gd name="T0" fmla="*/ 19 w 19"/>
                <a:gd name="T1" fmla="*/ 9 h 9"/>
                <a:gd name="T2" fmla="*/ 19 w 19"/>
                <a:gd name="T3" fmla="*/ 9 h 9"/>
                <a:gd name="T4" fmla="*/ 16 w 19"/>
                <a:gd name="T5" fmla="*/ 7 h 9"/>
                <a:gd name="T6" fmla="*/ 1 w 19"/>
                <a:gd name="T7" fmla="*/ 1 h 9"/>
                <a:gd name="T8" fmla="*/ 0 w 19"/>
                <a:gd name="T9" fmla="*/ 0 h 9"/>
                <a:gd name="T10" fmla="*/ 1 w 19"/>
                <a:gd name="T11" fmla="*/ 0 h 9"/>
                <a:gd name="T12" fmla="*/ 16 w 19"/>
                <a:gd name="T13" fmla="*/ 7 h 9"/>
                <a:gd name="T14" fmla="*/ 19 w 19"/>
                <a:gd name="T15" fmla="*/ 8 h 9"/>
                <a:gd name="T16" fmla="*/ 19 w 19"/>
                <a:gd name="T17" fmla="*/ 8 h 9"/>
                <a:gd name="T18" fmla="*/ 19 w 19"/>
                <a:gd name="T1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9">
                  <a:moveTo>
                    <a:pt x="19" y="9"/>
                  </a:moveTo>
                  <a:cubicBezTo>
                    <a:pt x="19" y="9"/>
                    <a:pt x="19" y="9"/>
                    <a:pt x="19" y="9"/>
                  </a:cubicBezTo>
                  <a:cubicBezTo>
                    <a:pt x="18" y="9"/>
                    <a:pt x="17" y="8"/>
                    <a:pt x="16" y="7"/>
                  </a:cubicBezTo>
                  <a:cubicBezTo>
                    <a:pt x="11" y="5"/>
                    <a:pt x="2" y="2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3" y="1"/>
                    <a:pt x="11" y="5"/>
                    <a:pt x="16" y="7"/>
                  </a:cubicBezTo>
                  <a:cubicBezTo>
                    <a:pt x="17" y="7"/>
                    <a:pt x="19" y="8"/>
                    <a:pt x="19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19" y="9"/>
                    <a:pt x="1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6" name="Freeform 460">
              <a:extLst>
                <a:ext uri="{FF2B5EF4-FFF2-40B4-BE49-F238E27FC236}">
                  <a16:creationId xmlns:a16="http://schemas.microsoft.com/office/drawing/2014/main" id="{D3A3AD7B-68D6-49AB-B7CD-465826701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57"/>
              <a:ext cx="18" cy="43"/>
            </a:xfrm>
            <a:custGeom>
              <a:avLst/>
              <a:gdLst>
                <a:gd name="T0" fmla="*/ 6 w 7"/>
                <a:gd name="T1" fmla="*/ 17 h 17"/>
                <a:gd name="T2" fmla="*/ 6 w 7"/>
                <a:gd name="T3" fmla="*/ 16 h 17"/>
                <a:gd name="T4" fmla="*/ 0 w 7"/>
                <a:gd name="T5" fmla="*/ 1 h 17"/>
                <a:gd name="T6" fmla="*/ 0 w 7"/>
                <a:gd name="T7" fmla="*/ 0 h 17"/>
                <a:gd name="T8" fmla="*/ 1 w 7"/>
                <a:gd name="T9" fmla="*/ 0 h 17"/>
                <a:gd name="T10" fmla="*/ 6 w 7"/>
                <a:gd name="T11" fmla="*/ 16 h 17"/>
                <a:gd name="T12" fmla="*/ 6 w 7"/>
                <a:gd name="T13" fmla="*/ 16 h 17"/>
                <a:gd name="T14" fmla="*/ 6 w 7"/>
                <a:gd name="T15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17">
                  <a:moveTo>
                    <a:pt x="6" y="17"/>
                  </a:moveTo>
                  <a:cubicBezTo>
                    <a:pt x="6" y="17"/>
                    <a:pt x="6" y="16"/>
                    <a:pt x="6" y="16"/>
                  </a:cubicBezTo>
                  <a:cubicBezTo>
                    <a:pt x="4" y="13"/>
                    <a:pt x="1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5" y="12"/>
                    <a:pt x="6" y="16"/>
                  </a:cubicBezTo>
                  <a:cubicBezTo>
                    <a:pt x="7" y="16"/>
                    <a:pt x="6" y="16"/>
                    <a:pt x="6" y="16"/>
                  </a:cubicBezTo>
                  <a:cubicBezTo>
                    <a:pt x="6" y="17"/>
                    <a:pt x="6" y="17"/>
                    <a:pt x="6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7" name="Freeform 461">
              <a:extLst>
                <a:ext uri="{FF2B5EF4-FFF2-40B4-BE49-F238E27FC236}">
                  <a16:creationId xmlns:a16="http://schemas.microsoft.com/office/drawing/2014/main" id="{768792CB-7879-4DB8-AD20-42A3FF283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10"/>
              <a:ext cx="3" cy="50"/>
            </a:xfrm>
            <a:custGeom>
              <a:avLst/>
              <a:gdLst>
                <a:gd name="T0" fmla="*/ 1 w 1"/>
                <a:gd name="T1" fmla="*/ 20 h 20"/>
                <a:gd name="T2" fmla="*/ 0 w 1"/>
                <a:gd name="T3" fmla="*/ 19 h 20"/>
                <a:gd name="T4" fmla="*/ 0 w 1"/>
                <a:gd name="T5" fmla="*/ 1 h 20"/>
                <a:gd name="T6" fmla="*/ 1 w 1"/>
                <a:gd name="T7" fmla="*/ 0 h 20"/>
                <a:gd name="T8" fmla="*/ 1 w 1"/>
                <a:gd name="T9" fmla="*/ 1 h 20"/>
                <a:gd name="T10" fmla="*/ 1 w 1"/>
                <a:gd name="T11" fmla="*/ 19 h 20"/>
                <a:gd name="T12" fmla="*/ 1 w 1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0">
                  <a:moveTo>
                    <a:pt x="1" y="20"/>
                  </a:moveTo>
                  <a:cubicBezTo>
                    <a:pt x="0" y="20"/>
                    <a:pt x="0" y="19"/>
                    <a:pt x="0" y="19"/>
                  </a:cubicBezTo>
                  <a:cubicBezTo>
                    <a:pt x="0" y="17"/>
                    <a:pt x="0" y="2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2"/>
                    <a:pt x="1" y="17"/>
                    <a:pt x="1" y="19"/>
                  </a:cubicBezTo>
                  <a:cubicBezTo>
                    <a:pt x="1" y="19"/>
                    <a:pt x="1" y="20"/>
                    <a:pt x="1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8" name="Freeform 462">
              <a:extLst>
                <a:ext uri="{FF2B5EF4-FFF2-40B4-BE49-F238E27FC236}">
                  <a16:creationId xmlns:a16="http://schemas.microsoft.com/office/drawing/2014/main" id="{3826E9F3-E61E-47BF-A014-66355DA1E6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27"/>
              <a:ext cx="48" cy="30"/>
            </a:xfrm>
            <a:custGeom>
              <a:avLst/>
              <a:gdLst>
                <a:gd name="T0" fmla="*/ 4 w 19"/>
                <a:gd name="T1" fmla="*/ 12 h 12"/>
                <a:gd name="T2" fmla="*/ 4 w 19"/>
                <a:gd name="T3" fmla="*/ 11 h 12"/>
                <a:gd name="T4" fmla="*/ 4 w 19"/>
                <a:gd name="T5" fmla="*/ 11 h 12"/>
                <a:gd name="T6" fmla="*/ 15 w 19"/>
                <a:gd name="T7" fmla="*/ 6 h 12"/>
                <a:gd name="T8" fmla="*/ 17 w 19"/>
                <a:gd name="T9" fmla="*/ 4 h 12"/>
                <a:gd name="T10" fmla="*/ 18 w 19"/>
                <a:gd name="T11" fmla="*/ 1 h 12"/>
                <a:gd name="T12" fmla="*/ 18 w 19"/>
                <a:gd name="T13" fmla="*/ 1 h 12"/>
                <a:gd name="T14" fmla="*/ 3 w 19"/>
                <a:gd name="T15" fmla="*/ 9 h 12"/>
                <a:gd name="T16" fmla="*/ 1 w 19"/>
                <a:gd name="T17" fmla="*/ 10 h 12"/>
                <a:gd name="T18" fmla="*/ 1 w 19"/>
                <a:gd name="T19" fmla="*/ 10 h 12"/>
                <a:gd name="T20" fmla="*/ 1 w 19"/>
                <a:gd name="T21" fmla="*/ 10 h 12"/>
                <a:gd name="T22" fmla="*/ 3 w 19"/>
                <a:gd name="T23" fmla="*/ 8 h 12"/>
                <a:gd name="T24" fmla="*/ 19 w 19"/>
                <a:gd name="T25" fmla="*/ 0 h 12"/>
                <a:gd name="T26" fmla="*/ 19 w 19"/>
                <a:gd name="T27" fmla="*/ 0 h 12"/>
                <a:gd name="T28" fmla="*/ 19 w 19"/>
                <a:gd name="T29" fmla="*/ 0 h 12"/>
                <a:gd name="T30" fmla="*/ 19 w 19"/>
                <a:gd name="T31" fmla="*/ 2 h 12"/>
                <a:gd name="T32" fmla="*/ 18 w 19"/>
                <a:gd name="T33" fmla="*/ 5 h 12"/>
                <a:gd name="T34" fmla="*/ 18 w 19"/>
                <a:gd name="T35" fmla="*/ 5 h 12"/>
                <a:gd name="T36" fmla="*/ 16 w 19"/>
                <a:gd name="T37" fmla="*/ 6 h 12"/>
                <a:gd name="T38" fmla="*/ 4 w 19"/>
                <a:gd name="T39" fmla="*/ 11 h 12"/>
                <a:gd name="T40" fmla="*/ 4 w 19"/>
                <a:gd name="T41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2">
                  <a:moveTo>
                    <a:pt x="4" y="12"/>
                  </a:moveTo>
                  <a:cubicBezTo>
                    <a:pt x="4" y="12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7" y="9"/>
                    <a:pt x="12" y="7"/>
                    <a:pt x="15" y="6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8" y="3"/>
                    <a:pt x="18" y="2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4" y="3"/>
                    <a:pt x="7" y="7"/>
                    <a:pt x="3" y="9"/>
                  </a:cubicBezTo>
                  <a:cubicBezTo>
                    <a:pt x="1" y="11"/>
                    <a:pt x="1" y="11"/>
                    <a:pt x="1" y="10"/>
                  </a:cubicBezTo>
                  <a:cubicBezTo>
                    <a:pt x="1" y="10"/>
                    <a:pt x="0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1" y="9"/>
                    <a:pt x="2" y="9"/>
                    <a:pt x="3" y="8"/>
                  </a:cubicBezTo>
                  <a:cubicBezTo>
                    <a:pt x="7" y="6"/>
                    <a:pt x="14" y="2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1"/>
                    <a:pt x="19" y="1"/>
                    <a:pt x="19" y="2"/>
                  </a:cubicBezTo>
                  <a:cubicBezTo>
                    <a:pt x="19" y="3"/>
                    <a:pt x="19" y="4"/>
                    <a:pt x="18" y="5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2" y="8"/>
                    <a:pt x="8" y="10"/>
                    <a:pt x="4" y="11"/>
                  </a:cubicBezTo>
                  <a:cubicBezTo>
                    <a:pt x="4" y="11"/>
                    <a:pt x="4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9" name="Freeform 463">
              <a:extLst>
                <a:ext uri="{FF2B5EF4-FFF2-40B4-BE49-F238E27FC236}">
                  <a16:creationId xmlns:a16="http://schemas.microsoft.com/office/drawing/2014/main" id="{B7016806-A7D1-4FC8-B876-0E841336B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98"/>
              <a:ext cx="5" cy="12"/>
            </a:xfrm>
            <a:custGeom>
              <a:avLst/>
              <a:gdLst>
                <a:gd name="T0" fmla="*/ 1 w 2"/>
                <a:gd name="T1" fmla="*/ 5 h 5"/>
                <a:gd name="T2" fmla="*/ 1 w 2"/>
                <a:gd name="T3" fmla="*/ 5 h 5"/>
                <a:gd name="T4" fmla="*/ 0 w 2"/>
                <a:gd name="T5" fmla="*/ 5 h 5"/>
                <a:gd name="T6" fmla="*/ 1 w 2"/>
                <a:gd name="T7" fmla="*/ 0 h 5"/>
                <a:gd name="T8" fmla="*/ 1 w 2"/>
                <a:gd name="T9" fmla="*/ 0 h 5"/>
                <a:gd name="T10" fmla="*/ 2 w 2"/>
                <a:gd name="T11" fmla="*/ 0 h 5"/>
                <a:gd name="T12" fmla="*/ 1 w 2"/>
                <a:gd name="T13" fmla="*/ 5 h 5"/>
                <a:gd name="T14" fmla="*/ 1 w 2"/>
                <a:gd name="T1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0" y="5"/>
                    <a:pt x="0" y="5"/>
                  </a:cubicBezTo>
                  <a:cubicBezTo>
                    <a:pt x="1" y="3"/>
                    <a:pt x="1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2"/>
                    <a:pt x="2" y="3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0" name="Freeform 464">
              <a:extLst>
                <a:ext uri="{FF2B5EF4-FFF2-40B4-BE49-F238E27FC236}">
                  <a16:creationId xmlns:a16="http://schemas.microsoft.com/office/drawing/2014/main" id="{5E15E8CA-26F7-4459-8EA4-F969A43B22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57"/>
              <a:ext cx="20" cy="53"/>
            </a:xfrm>
            <a:custGeom>
              <a:avLst/>
              <a:gdLst>
                <a:gd name="T0" fmla="*/ 7 w 8"/>
                <a:gd name="T1" fmla="*/ 21 h 21"/>
                <a:gd name="T2" fmla="*/ 7 w 8"/>
                <a:gd name="T3" fmla="*/ 21 h 21"/>
                <a:gd name="T4" fmla="*/ 6 w 8"/>
                <a:gd name="T5" fmla="*/ 20 h 21"/>
                <a:gd name="T6" fmla="*/ 5 w 8"/>
                <a:gd name="T7" fmla="*/ 18 h 21"/>
                <a:gd name="T8" fmla="*/ 5 w 8"/>
                <a:gd name="T9" fmla="*/ 18 h 21"/>
                <a:gd name="T10" fmla="*/ 6 w 8"/>
                <a:gd name="T11" fmla="*/ 18 h 21"/>
                <a:gd name="T12" fmla="*/ 7 w 8"/>
                <a:gd name="T13" fmla="*/ 19 h 21"/>
                <a:gd name="T14" fmla="*/ 7 w 8"/>
                <a:gd name="T15" fmla="*/ 20 h 21"/>
                <a:gd name="T16" fmla="*/ 7 w 8"/>
                <a:gd name="T17" fmla="*/ 18 h 21"/>
                <a:gd name="T18" fmla="*/ 7 w 8"/>
                <a:gd name="T19" fmla="*/ 15 h 21"/>
                <a:gd name="T20" fmla="*/ 4 w 8"/>
                <a:gd name="T21" fmla="*/ 9 h 21"/>
                <a:gd name="T22" fmla="*/ 0 w 8"/>
                <a:gd name="T23" fmla="*/ 1 h 21"/>
                <a:gd name="T24" fmla="*/ 0 w 8"/>
                <a:gd name="T25" fmla="*/ 0 h 21"/>
                <a:gd name="T26" fmla="*/ 1 w 8"/>
                <a:gd name="T27" fmla="*/ 0 h 21"/>
                <a:gd name="T28" fmla="*/ 5 w 8"/>
                <a:gd name="T29" fmla="*/ 9 h 21"/>
                <a:gd name="T30" fmla="*/ 8 w 8"/>
                <a:gd name="T31" fmla="*/ 15 h 21"/>
                <a:gd name="T32" fmla="*/ 8 w 8"/>
                <a:gd name="T33" fmla="*/ 19 h 21"/>
                <a:gd name="T34" fmla="*/ 8 w 8"/>
                <a:gd name="T35" fmla="*/ 21 h 21"/>
                <a:gd name="T36" fmla="*/ 8 w 8"/>
                <a:gd name="T37" fmla="*/ 21 h 21"/>
                <a:gd name="T38" fmla="*/ 7 w 8"/>
                <a:gd name="T3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" h="21">
                  <a:moveTo>
                    <a:pt x="7" y="21"/>
                  </a:moveTo>
                  <a:cubicBezTo>
                    <a:pt x="7" y="21"/>
                    <a:pt x="7" y="21"/>
                    <a:pt x="7" y="21"/>
                  </a:cubicBezTo>
                  <a:cubicBezTo>
                    <a:pt x="7" y="21"/>
                    <a:pt x="6" y="20"/>
                    <a:pt x="6" y="20"/>
                  </a:cubicBezTo>
                  <a:cubicBezTo>
                    <a:pt x="6" y="19"/>
                    <a:pt x="5" y="19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7"/>
                    <a:pt x="5" y="17"/>
                    <a:pt x="6" y="18"/>
                  </a:cubicBezTo>
                  <a:cubicBezTo>
                    <a:pt x="6" y="18"/>
                    <a:pt x="6" y="19"/>
                    <a:pt x="7" y="19"/>
                  </a:cubicBezTo>
                  <a:cubicBezTo>
                    <a:pt x="7" y="19"/>
                    <a:pt x="7" y="19"/>
                    <a:pt x="7" y="20"/>
                  </a:cubicBezTo>
                  <a:cubicBezTo>
                    <a:pt x="7" y="19"/>
                    <a:pt x="7" y="19"/>
                    <a:pt x="7" y="18"/>
                  </a:cubicBezTo>
                  <a:cubicBezTo>
                    <a:pt x="7" y="17"/>
                    <a:pt x="7" y="16"/>
                    <a:pt x="7" y="15"/>
                  </a:cubicBezTo>
                  <a:cubicBezTo>
                    <a:pt x="7" y="15"/>
                    <a:pt x="6" y="12"/>
                    <a:pt x="4" y="9"/>
                  </a:cubicBezTo>
                  <a:cubicBezTo>
                    <a:pt x="3" y="6"/>
                    <a:pt x="1" y="3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2"/>
                    <a:pt x="3" y="6"/>
                    <a:pt x="5" y="9"/>
                  </a:cubicBezTo>
                  <a:cubicBezTo>
                    <a:pt x="7" y="13"/>
                    <a:pt x="8" y="15"/>
                    <a:pt x="8" y="15"/>
                  </a:cubicBezTo>
                  <a:cubicBezTo>
                    <a:pt x="8" y="15"/>
                    <a:pt x="8" y="17"/>
                    <a:pt x="8" y="19"/>
                  </a:cubicBezTo>
                  <a:cubicBezTo>
                    <a:pt x="8" y="19"/>
                    <a:pt x="8" y="20"/>
                    <a:pt x="8" y="21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7" y="21"/>
                    <a:pt x="7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1" name="Freeform 465">
              <a:extLst>
                <a:ext uri="{FF2B5EF4-FFF2-40B4-BE49-F238E27FC236}">
                  <a16:creationId xmlns:a16="http://schemas.microsoft.com/office/drawing/2014/main" id="{7EC9216D-C43B-4BE1-B0E5-9FDB8DCD2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57"/>
              <a:ext cx="46" cy="18"/>
            </a:xfrm>
            <a:custGeom>
              <a:avLst/>
              <a:gdLst>
                <a:gd name="T0" fmla="*/ 18 w 18"/>
                <a:gd name="T1" fmla="*/ 7 h 7"/>
                <a:gd name="T2" fmla="*/ 18 w 18"/>
                <a:gd name="T3" fmla="*/ 7 h 7"/>
                <a:gd name="T4" fmla="*/ 13 w 18"/>
                <a:gd name="T5" fmla="*/ 5 h 7"/>
                <a:gd name="T6" fmla="*/ 0 w 18"/>
                <a:gd name="T7" fmla="*/ 0 h 7"/>
                <a:gd name="T8" fmla="*/ 0 w 18"/>
                <a:gd name="T9" fmla="*/ 0 h 7"/>
                <a:gd name="T10" fmla="*/ 0 w 18"/>
                <a:gd name="T11" fmla="*/ 0 h 7"/>
                <a:gd name="T12" fmla="*/ 13 w 18"/>
                <a:gd name="T13" fmla="*/ 4 h 7"/>
                <a:gd name="T14" fmla="*/ 18 w 18"/>
                <a:gd name="T15" fmla="*/ 6 h 7"/>
                <a:gd name="T16" fmla="*/ 18 w 18"/>
                <a:gd name="T17" fmla="*/ 6 h 7"/>
                <a:gd name="T18" fmla="*/ 18 w 18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">
                  <a:moveTo>
                    <a:pt x="18" y="7"/>
                  </a:moveTo>
                  <a:cubicBezTo>
                    <a:pt x="18" y="7"/>
                    <a:pt x="18" y="7"/>
                    <a:pt x="18" y="7"/>
                  </a:cubicBezTo>
                  <a:cubicBezTo>
                    <a:pt x="16" y="6"/>
                    <a:pt x="15" y="6"/>
                    <a:pt x="13" y="5"/>
                  </a:cubicBezTo>
                  <a:cubicBezTo>
                    <a:pt x="8" y="3"/>
                    <a:pt x="2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9" y="3"/>
                    <a:pt x="13" y="4"/>
                  </a:cubicBezTo>
                  <a:cubicBezTo>
                    <a:pt x="15" y="5"/>
                    <a:pt x="17" y="5"/>
                    <a:pt x="18" y="6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6"/>
                    <a:pt x="18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2" name="Freeform 466">
              <a:extLst>
                <a:ext uri="{FF2B5EF4-FFF2-40B4-BE49-F238E27FC236}">
                  <a16:creationId xmlns:a16="http://schemas.microsoft.com/office/drawing/2014/main" id="{E2E11C74-8681-4BE8-BCF9-AE63788E6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3" y="2178"/>
              <a:ext cx="2" cy="12"/>
            </a:xfrm>
            <a:custGeom>
              <a:avLst/>
              <a:gdLst>
                <a:gd name="T0" fmla="*/ 0 w 1"/>
                <a:gd name="T1" fmla="*/ 5 h 5"/>
                <a:gd name="T2" fmla="*/ 0 w 1"/>
                <a:gd name="T3" fmla="*/ 5 h 5"/>
                <a:gd name="T4" fmla="*/ 0 w 1"/>
                <a:gd name="T5" fmla="*/ 5 h 5"/>
                <a:gd name="T6" fmla="*/ 0 w 1"/>
                <a:gd name="T7" fmla="*/ 2 h 5"/>
                <a:gd name="T8" fmla="*/ 0 w 1"/>
                <a:gd name="T9" fmla="*/ 0 h 5"/>
                <a:gd name="T10" fmla="*/ 1 w 1"/>
                <a:gd name="T11" fmla="*/ 0 h 5"/>
                <a:gd name="T12" fmla="*/ 1 w 1"/>
                <a:gd name="T13" fmla="*/ 0 h 5"/>
                <a:gd name="T14" fmla="*/ 1 w 1"/>
                <a:gd name="T15" fmla="*/ 2 h 5"/>
                <a:gd name="T16" fmla="*/ 0 w 1"/>
                <a:gd name="T17" fmla="*/ 5 h 5"/>
                <a:gd name="T18" fmla="*/ 0 w 1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5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5"/>
                    <a:pt x="1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3" name="Freeform 467">
              <a:extLst>
                <a:ext uri="{FF2B5EF4-FFF2-40B4-BE49-F238E27FC236}">
                  <a16:creationId xmlns:a16="http://schemas.microsoft.com/office/drawing/2014/main" id="{EB65E526-23D6-451E-A664-644940885A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3" y="2170"/>
              <a:ext cx="5" cy="15"/>
            </a:xfrm>
            <a:custGeom>
              <a:avLst/>
              <a:gdLst>
                <a:gd name="T0" fmla="*/ 1 w 2"/>
                <a:gd name="T1" fmla="*/ 6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5 h 6"/>
                <a:gd name="T8" fmla="*/ 1 w 2"/>
                <a:gd name="T9" fmla="*/ 5 h 6"/>
                <a:gd name="T10" fmla="*/ 1 w 2"/>
                <a:gd name="T11" fmla="*/ 1 h 6"/>
                <a:gd name="T12" fmla="*/ 2 w 2"/>
                <a:gd name="T13" fmla="*/ 0 h 6"/>
                <a:gd name="T14" fmla="*/ 2 w 2"/>
                <a:gd name="T15" fmla="*/ 1 h 6"/>
                <a:gd name="T16" fmla="*/ 2 w 2"/>
                <a:gd name="T17" fmla="*/ 6 h 6"/>
                <a:gd name="T18" fmla="*/ 2 w 2"/>
                <a:gd name="T19" fmla="*/ 6 h 6"/>
                <a:gd name="T20" fmla="*/ 1 w 2"/>
                <a:gd name="T21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" h="6"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4" name="Freeform 468">
              <a:extLst>
                <a:ext uri="{FF2B5EF4-FFF2-40B4-BE49-F238E27FC236}">
                  <a16:creationId xmlns:a16="http://schemas.microsoft.com/office/drawing/2014/main" id="{698F49DF-5918-4B3A-9AA6-47CC85B0D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5" y="2140"/>
              <a:ext cx="8" cy="48"/>
            </a:xfrm>
            <a:custGeom>
              <a:avLst/>
              <a:gdLst>
                <a:gd name="T0" fmla="*/ 1 w 3"/>
                <a:gd name="T1" fmla="*/ 19 h 19"/>
                <a:gd name="T2" fmla="*/ 0 w 3"/>
                <a:gd name="T3" fmla="*/ 19 h 19"/>
                <a:gd name="T4" fmla="*/ 0 w 3"/>
                <a:gd name="T5" fmla="*/ 18 h 19"/>
                <a:gd name="T6" fmla="*/ 1 w 3"/>
                <a:gd name="T7" fmla="*/ 17 h 19"/>
                <a:gd name="T8" fmla="*/ 1 w 3"/>
                <a:gd name="T9" fmla="*/ 17 h 19"/>
                <a:gd name="T10" fmla="*/ 2 w 3"/>
                <a:gd name="T11" fmla="*/ 10 h 19"/>
                <a:gd name="T12" fmla="*/ 1 w 3"/>
                <a:gd name="T13" fmla="*/ 1 h 19"/>
                <a:gd name="T14" fmla="*/ 1 w 3"/>
                <a:gd name="T15" fmla="*/ 1 h 19"/>
                <a:gd name="T16" fmla="*/ 2 w 3"/>
                <a:gd name="T17" fmla="*/ 1 h 19"/>
                <a:gd name="T18" fmla="*/ 3 w 3"/>
                <a:gd name="T19" fmla="*/ 10 h 19"/>
                <a:gd name="T20" fmla="*/ 1 w 3"/>
                <a:gd name="T21" fmla="*/ 18 h 19"/>
                <a:gd name="T22" fmla="*/ 1 w 3"/>
                <a:gd name="T2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" h="19">
                  <a:moveTo>
                    <a:pt x="1" y="19"/>
                  </a:moveTo>
                  <a:cubicBezTo>
                    <a:pt x="1" y="19"/>
                    <a:pt x="1" y="19"/>
                    <a:pt x="0" y="1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7"/>
                    <a:pt x="0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2" y="15"/>
                    <a:pt x="2" y="13"/>
                    <a:pt x="2" y="10"/>
                  </a:cubicBezTo>
                  <a:cubicBezTo>
                    <a:pt x="2" y="7"/>
                    <a:pt x="2" y="4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4"/>
                    <a:pt x="3" y="7"/>
                    <a:pt x="3" y="10"/>
                  </a:cubicBezTo>
                  <a:cubicBezTo>
                    <a:pt x="3" y="13"/>
                    <a:pt x="2" y="16"/>
                    <a:pt x="1" y="18"/>
                  </a:cubicBezTo>
                  <a:cubicBezTo>
                    <a:pt x="1" y="18"/>
                    <a:pt x="1" y="19"/>
                    <a:pt x="1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5" name="Freeform 469">
              <a:extLst>
                <a:ext uri="{FF2B5EF4-FFF2-40B4-BE49-F238E27FC236}">
                  <a16:creationId xmlns:a16="http://schemas.microsoft.com/office/drawing/2014/main" id="{3501A756-126E-4106-9F27-41E65AE0F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50"/>
              <a:ext cx="2" cy="10"/>
            </a:xfrm>
            <a:custGeom>
              <a:avLst/>
              <a:gdLst>
                <a:gd name="T0" fmla="*/ 1 w 1"/>
                <a:gd name="T1" fmla="*/ 4 h 4"/>
                <a:gd name="T2" fmla="*/ 1 w 1"/>
                <a:gd name="T3" fmla="*/ 4 h 4"/>
                <a:gd name="T4" fmla="*/ 0 w 1"/>
                <a:gd name="T5" fmla="*/ 4 h 4"/>
                <a:gd name="T6" fmla="*/ 0 w 1"/>
                <a:gd name="T7" fmla="*/ 2 h 4"/>
                <a:gd name="T8" fmla="*/ 0 w 1"/>
                <a:gd name="T9" fmla="*/ 1 h 4"/>
                <a:gd name="T10" fmla="*/ 1 w 1"/>
                <a:gd name="T11" fmla="*/ 0 h 4"/>
                <a:gd name="T12" fmla="*/ 1 w 1"/>
                <a:gd name="T13" fmla="*/ 1 h 4"/>
                <a:gd name="T14" fmla="*/ 1 w 1"/>
                <a:gd name="T15" fmla="*/ 2 h 4"/>
                <a:gd name="T16" fmla="*/ 1 w 1"/>
                <a:gd name="T17" fmla="*/ 4 h 4"/>
                <a:gd name="T18" fmla="*/ 1 w 1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6" name="Freeform 470">
              <a:extLst>
                <a:ext uri="{FF2B5EF4-FFF2-40B4-BE49-F238E27FC236}">
                  <a16:creationId xmlns:a16="http://schemas.microsoft.com/office/drawing/2014/main" id="{540B8B94-2435-42D6-B9E2-2C2B27A8E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0" y="2170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0 h 3"/>
                <a:gd name="T8" fmla="*/ 1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7" name="Freeform 471">
              <a:extLst>
                <a:ext uri="{FF2B5EF4-FFF2-40B4-BE49-F238E27FC236}">
                  <a16:creationId xmlns:a16="http://schemas.microsoft.com/office/drawing/2014/main" id="{BB71B590-5D67-43E8-BA80-388A8946E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2175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1 w 2"/>
                <a:gd name="T9" fmla="*/ 1 h 3"/>
                <a:gd name="T10" fmla="*/ 1 w 2"/>
                <a:gd name="T11" fmla="*/ 1 h 3"/>
                <a:gd name="T12" fmla="*/ 0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1"/>
                    <a:pt x="1" y="0"/>
                    <a:pt x="1" y="1"/>
                  </a:cubicBezTo>
                  <a:cubicBezTo>
                    <a:pt x="1" y="1"/>
                    <a:pt x="2" y="1"/>
                    <a:pt x="1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8" name="Freeform 472">
              <a:extLst>
                <a:ext uri="{FF2B5EF4-FFF2-40B4-BE49-F238E27FC236}">
                  <a16:creationId xmlns:a16="http://schemas.microsoft.com/office/drawing/2014/main" id="{B4C32874-4DD6-4140-A178-7254B7CB35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2180"/>
              <a:ext cx="8" cy="8"/>
            </a:xfrm>
            <a:custGeom>
              <a:avLst/>
              <a:gdLst>
                <a:gd name="T0" fmla="*/ 1 w 3"/>
                <a:gd name="T1" fmla="*/ 3 h 3"/>
                <a:gd name="T2" fmla="*/ 1 w 3"/>
                <a:gd name="T3" fmla="*/ 3 h 3"/>
                <a:gd name="T4" fmla="*/ 1 w 3"/>
                <a:gd name="T5" fmla="*/ 3 h 3"/>
                <a:gd name="T6" fmla="*/ 2 w 3"/>
                <a:gd name="T7" fmla="*/ 0 h 3"/>
                <a:gd name="T8" fmla="*/ 2 w 3"/>
                <a:gd name="T9" fmla="*/ 0 h 3"/>
                <a:gd name="T10" fmla="*/ 2 w 3"/>
                <a:gd name="T11" fmla="*/ 1 h 3"/>
                <a:gd name="T12" fmla="*/ 1 w 3"/>
                <a:gd name="T13" fmla="*/ 3 h 3"/>
                <a:gd name="T14" fmla="*/ 1 w 3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9" name="Freeform 473">
              <a:extLst>
                <a:ext uri="{FF2B5EF4-FFF2-40B4-BE49-F238E27FC236}">
                  <a16:creationId xmlns:a16="http://schemas.microsoft.com/office/drawing/2014/main" id="{36008F20-4396-4626-BCB5-15397C9D4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5" y="2183"/>
              <a:ext cx="7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0 w 3"/>
                <a:gd name="T5" fmla="*/ 3 h 4"/>
                <a:gd name="T6" fmla="*/ 2 w 3"/>
                <a:gd name="T7" fmla="*/ 1 h 4"/>
                <a:gd name="T8" fmla="*/ 2 w 3"/>
                <a:gd name="T9" fmla="*/ 0 h 4"/>
                <a:gd name="T10" fmla="*/ 3 w 3"/>
                <a:gd name="T11" fmla="*/ 1 h 4"/>
                <a:gd name="T12" fmla="*/ 1 w 3"/>
                <a:gd name="T13" fmla="*/ 3 h 4"/>
                <a:gd name="T14" fmla="*/ 1 w 3"/>
                <a:gd name="T15" fmla="*/ 4 h 4"/>
                <a:gd name="T16" fmla="*/ 1 w 3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1" y="2"/>
                    <a:pt x="1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0" name="Freeform 474">
              <a:extLst>
                <a:ext uri="{FF2B5EF4-FFF2-40B4-BE49-F238E27FC236}">
                  <a16:creationId xmlns:a16="http://schemas.microsoft.com/office/drawing/2014/main" id="{1FE0A927-494C-4E26-AC7A-FB4DA8F57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2188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4 h 4"/>
                <a:gd name="T4" fmla="*/ 0 w 2"/>
                <a:gd name="T5" fmla="*/ 3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0 h 4"/>
                <a:gd name="T12" fmla="*/ 1 w 2"/>
                <a:gd name="T13" fmla="*/ 3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1" name="Freeform 475">
              <a:extLst>
                <a:ext uri="{FF2B5EF4-FFF2-40B4-BE49-F238E27FC236}">
                  <a16:creationId xmlns:a16="http://schemas.microsoft.com/office/drawing/2014/main" id="{E47B10BD-C095-4D08-BC76-0A5594947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2" y="2190"/>
              <a:ext cx="8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0 w 3"/>
                <a:gd name="T5" fmla="*/ 3 h 4"/>
                <a:gd name="T6" fmla="*/ 2 w 3"/>
                <a:gd name="T7" fmla="*/ 0 h 4"/>
                <a:gd name="T8" fmla="*/ 3 w 3"/>
                <a:gd name="T9" fmla="*/ 0 h 4"/>
                <a:gd name="T10" fmla="*/ 3 w 3"/>
                <a:gd name="T11" fmla="*/ 0 h 4"/>
                <a:gd name="T12" fmla="*/ 1 w 3"/>
                <a:gd name="T13" fmla="*/ 4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2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2" name="Freeform 476">
              <a:extLst>
                <a:ext uri="{FF2B5EF4-FFF2-40B4-BE49-F238E27FC236}">
                  <a16:creationId xmlns:a16="http://schemas.microsoft.com/office/drawing/2014/main" id="{978D4E12-FB35-4220-9454-95A87BB98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7" y="2193"/>
              <a:ext cx="8" cy="12"/>
            </a:xfrm>
            <a:custGeom>
              <a:avLst/>
              <a:gdLst>
                <a:gd name="T0" fmla="*/ 1 w 3"/>
                <a:gd name="T1" fmla="*/ 5 h 5"/>
                <a:gd name="T2" fmla="*/ 0 w 3"/>
                <a:gd name="T3" fmla="*/ 5 h 5"/>
                <a:gd name="T4" fmla="*/ 0 w 3"/>
                <a:gd name="T5" fmla="*/ 4 h 5"/>
                <a:gd name="T6" fmla="*/ 2 w 3"/>
                <a:gd name="T7" fmla="*/ 0 h 5"/>
                <a:gd name="T8" fmla="*/ 2 w 3"/>
                <a:gd name="T9" fmla="*/ 0 h 5"/>
                <a:gd name="T10" fmla="*/ 3 w 3"/>
                <a:gd name="T11" fmla="*/ 0 h 5"/>
                <a:gd name="T12" fmla="*/ 3 w 3"/>
                <a:gd name="T13" fmla="*/ 0 h 5"/>
                <a:gd name="T14" fmla="*/ 3 w 3"/>
                <a:gd name="T15" fmla="*/ 1 h 5"/>
                <a:gd name="T16" fmla="*/ 1 w 3"/>
                <a:gd name="T17" fmla="*/ 4 h 5"/>
                <a:gd name="T18" fmla="*/ 1 w 3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5">
                  <a:moveTo>
                    <a:pt x="1" y="5"/>
                  </a:moveTo>
                  <a:cubicBezTo>
                    <a:pt x="1" y="5"/>
                    <a:pt x="1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1" y="3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2"/>
                    <a:pt x="2" y="3"/>
                    <a:pt x="1" y="4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3" name="Freeform 477">
              <a:extLst>
                <a:ext uri="{FF2B5EF4-FFF2-40B4-BE49-F238E27FC236}">
                  <a16:creationId xmlns:a16="http://schemas.microsoft.com/office/drawing/2014/main" id="{ED33330B-D663-41DD-AF71-668F9804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2" y="2195"/>
              <a:ext cx="10" cy="13"/>
            </a:xfrm>
            <a:custGeom>
              <a:avLst/>
              <a:gdLst>
                <a:gd name="T0" fmla="*/ 1 w 4"/>
                <a:gd name="T1" fmla="*/ 5 h 5"/>
                <a:gd name="T2" fmla="*/ 1 w 4"/>
                <a:gd name="T3" fmla="*/ 5 h 5"/>
                <a:gd name="T4" fmla="*/ 1 w 4"/>
                <a:gd name="T5" fmla="*/ 4 h 5"/>
                <a:gd name="T6" fmla="*/ 3 w 4"/>
                <a:gd name="T7" fmla="*/ 0 h 5"/>
                <a:gd name="T8" fmla="*/ 3 w 4"/>
                <a:gd name="T9" fmla="*/ 0 h 5"/>
                <a:gd name="T10" fmla="*/ 3 w 4"/>
                <a:gd name="T11" fmla="*/ 1 h 5"/>
                <a:gd name="T12" fmla="*/ 1 w 4"/>
                <a:gd name="T13" fmla="*/ 4 h 5"/>
                <a:gd name="T14" fmla="*/ 1 w 4"/>
                <a:gd name="T15" fmla="*/ 5 h 5"/>
                <a:gd name="T16" fmla="*/ 1 w 4"/>
                <a:gd name="T17" fmla="*/ 5 h 5"/>
                <a:gd name="T18" fmla="*/ 1 w 4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0" y="5"/>
                    <a:pt x="1" y="4"/>
                    <a:pt x="1" y="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4" y="0"/>
                    <a:pt x="3" y="1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4" name="Freeform 478">
              <a:extLst>
                <a:ext uri="{FF2B5EF4-FFF2-40B4-BE49-F238E27FC236}">
                  <a16:creationId xmlns:a16="http://schemas.microsoft.com/office/drawing/2014/main" id="{BAF6BA8C-D712-43BB-850E-202C0A0D21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0" y="2198"/>
              <a:ext cx="7" cy="15"/>
            </a:xfrm>
            <a:custGeom>
              <a:avLst/>
              <a:gdLst>
                <a:gd name="T0" fmla="*/ 1 w 3"/>
                <a:gd name="T1" fmla="*/ 6 h 6"/>
                <a:gd name="T2" fmla="*/ 0 w 3"/>
                <a:gd name="T3" fmla="*/ 5 h 6"/>
                <a:gd name="T4" fmla="*/ 0 w 3"/>
                <a:gd name="T5" fmla="*/ 5 h 6"/>
                <a:gd name="T6" fmla="*/ 2 w 3"/>
                <a:gd name="T7" fmla="*/ 0 h 6"/>
                <a:gd name="T8" fmla="*/ 3 w 3"/>
                <a:gd name="T9" fmla="*/ 0 h 6"/>
                <a:gd name="T10" fmla="*/ 3 w 3"/>
                <a:gd name="T11" fmla="*/ 0 h 6"/>
                <a:gd name="T12" fmla="*/ 1 w 3"/>
                <a:gd name="T13" fmla="*/ 5 h 6"/>
                <a:gd name="T14" fmla="*/ 1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3"/>
                    <a:pt x="2" y="1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2" y="4"/>
                    <a:pt x="1" y="5"/>
                  </a:cubicBezTo>
                  <a:cubicBezTo>
                    <a:pt x="1" y="5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5" name="Freeform 479">
              <a:extLst>
                <a:ext uri="{FF2B5EF4-FFF2-40B4-BE49-F238E27FC236}">
                  <a16:creationId xmlns:a16="http://schemas.microsoft.com/office/drawing/2014/main" id="{74E5D96A-0881-4178-97A2-FD6D9CE16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5" y="2198"/>
              <a:ext cx="7" cy="15"/>
            </a:xfrm>
            <a:custGeom>
              <a:avLst/>
              <a:gdLst>
                <a:gd name="T0" fmla="*/ 1 w 3"/>
                <a:gd name="T1" fmla="*/ 6 h 6"/>
                <a:gd name="T2" fmla="*/ 1 w 3"/>
                <a:gd name="T3" fmla="*/ 6 h 6"/>
                <a:gd name="T4" fmla="*/ 0 w 3"/>
                <a:gd name="T5" fmla="*/ 6 h 6"/>
                <a:gd name="T6" fmla="*/ 2 w 3"/>
                <a:gd name="T7" fmla="*/ 1 h 6"/>
                <a:gd name="T8" fmla="*/ 3 w 3"/>
                <a:gd name="T9" fmla="*/ 0 h 6"/>
                <a:gd name="T10" fmla="*/ 3 w 3"/>
                <a:gd name="T11" fmla="*/ 1 h 6"/>
                <a:gd name="T12" fmla="*/ 1 w 3"/>
                <a:gd name="T13" fmla="*/ 6 h 6"/>
                <a:gd name="T14" fmla="*/ 1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ubicBezTo>
                    <a:pt x="1" y="4"/>
                    <a:pt x="2" y="2"/>
                    <a:pt x="2" y="1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2" y="3"/>
                    <a:pt x="2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6" name="Freeform 480">
              <a:extLst>
                <a:ext uri="{FF2B5EF4-FFF2-40B4-BE49-F238E27FC236}">
                  <a16:creationId xmlns:a16="http://schemas.microsoft.com/office/drawing/2014/main" id="{F442234B-FF59-4B3D-B51F-780A695530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2" y="2198"/>
              <a:ext cx="8" cy="15"/>
            </a:xfrm>
            <a:custGeom>
              <a:avLst/>
              <a:gdLst>
                <a:gd name="T0" fmla="*/ 0 w 3"/>
                <a:gd name="T1" fmla="*/ 6 h 6"/>
                <a:gd name="T2" fmla="*/ 0 w 3"/>
                <a:gd name="T3" fmla="*/ 6 h 6"/>
                <a:gd name="T4" fmla="*/ 0 w 3"/>
                <a:gd name="T5" fmla="*/ 6 h 6"/>
                <a:gd name="T6" fmla="*/ 2 w 3"/>
                <a:gd name="T7" fmla="*/ 0 h 6"/>
                <a:gd name="T8" fmla="*/ 2 w 3"/>
                <a:gd name="T9" fmla="*/ 0 h 6"/>
                <a:gd name="T10" fmla="*/ 3 w 3"/>
                <a:gd name="T11" fmla="*/ 1 h 6"/>
                <a:gd name="T12" fmla="*/ 1 w 3"/>
                <a:gd name="T13" fmla="*/ 6 h 6"/>
                <a:gd name="T14" fmla="*/ 0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7" name="Freeform 481">
              <a:extLst>
                <a:ext uri="{FF2B5EF4-FFF2-40B4-BE49-F238E27FC236}">
                  <a16:creationId xmlns:a16="http://schemas.microsoft.com/office/drawing/2014/main" id="{08582162-09F6-4E35-953F-0CFA86920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98"/>
              <a:ext cx="8" cy="15"/>
            </a:xfrm>
            <a:custGeom>
              <a:avLst/>
              <a:gdLst>
                <a:gd name="T0" fmla="*/ 1 w 3"/>
                <a:gd name="T1" fmla="*/ 6 h 6"/>
                <a:gd name="T2" fmla="*/ 0 w 3"/>
                <a:gd name="T3" fmla="*/ 6 h 6"/>
                <a:gd name="T4" fmla="*/ 0 w 3"/>
                <a:gd name="T5" fmla="*/ 6 h 6"/>
                <a:gd name="T6" fmla="*/ 2 w 3"/>
                <a:gd name="T7" fmla="*/ 1 h 6"/>
                <a:gd name="T8" fmla="*/ 3 w 3"/>
                <a:gd name="T9" fmla="*/ 0 h 6"/>
                <a:gd name="T10" fmla="*/ 3 w 3"/>
                <a:gd name="T11" fmla="*/ 1 h 6"/>
                <a:gd name="T12" fmla="*/ 1 w 3"/>
                <a:gd name="T13" fmla="*/ 5 h 6"/>
                <a:gd name="T14" fmla="*/ 1 w 3"/>
                <a:gd name="T15" fmla="*/ 6 h 6"/>
                <a:gd name="T16" fmla="*/ 1 w 3"/>
                <a:gd name="T17" fmla="*/ 6 h 6"/>
                <a:gd name="T18" fmla="*/ 1 w 3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8" name="Freeform 482">
              <a:extLst>
                <a:ext uri="{FF2B5EF4-FFF2-40B4-BE49-F238E27FC236}">
                  <a16:creationId xmlns:a16="http://schemas.microsoft.com/office/drawing/2014/main" id="{2311FB57-7E28-4069-88FF-DCEF0B54F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" y="2198"/>
              <a:ext cx="8" cy="15"/>
            </a:xfrm>
            <a:custGeom>
              <a:avLst/>
              <a:gdLst>
                <a:gd name="T0" fmla="*/ 0 w 3"/>
                <a:gd name="T1" fmla="*/ 6 h 6"/>
                <a:gd name="T2" fmla="*/ 0 w 3"/>
                <a:gd name="T3" fmla="*/ 6 h 6"/>
                <a:gd name="T4" fmla="*/ 0 w 3"/>
                <a:gd name="T5" fmla="*/ 6 h 6"/>
                <a:gd name="T6" fmla="*/ 2 w 3"/>
                <a:gd name="T7" fmla="*/ 0 h 6"/>
                <a:gd name="T8" fmla="*/ 2 w 3"/>
                <a:gd name="T9" fmla="*/ 0 h 6"/>
                <a:gd name="T10" fmla="*/ 3 w 3"/>
                <a:gd name="T11" fmla="*/ 0 h 6"/>
                <a:gd name="T12" fmla="*/ 1 w 3"/>
                <a:gd name="T13" fmla="*/ 6 h 6"/>
                <a:gd name="T14" fmla="*/ 0 w 3"/>
                <a:gd name="T15" fmla="*/ 6 h 6"/>
                <a:gd name="T16" fmla="*/ 0 w 3"/>
                <a:gd name="T1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4"/>
                    <a:pt x="1" y="2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1" y="4"/>
                    <a:pt x="1" y="6"/>
                  </a:cubicBezTo>
                  <a:cubicBezTo>
                    <a:pt x="1" y="6"/>
                    <a:pt x="1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9" name="Freeform 483">
              <a:extLst>
                <a:ext uri="{FF2B5EF4-FFF2-40B4-BE49-F238E27FC236}">
                  <a16:creationId xmlns:a16="http://schemas.microsoft.com/office/drawing/2014/main" id="{5B08FDE9-8DA6-4F91-86DE-B70AF6E33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203"/>
              <a:ext cx="5" cy="10"/>
            </a:xfrm>
            <a:custGeom>
              <a:avLst/>
              <a:gdLst>
                <a:gd name="T0" fmla="*/ 1 w 2"/>
                <a:gd name="T1" fmla="*/ 4 h 4"/>
                <a:gd name="T2" fmla="*/ 0 w 2"/>
                <a:gd name="T3" fmla="*/ 4 h 4"/>
                <a:gd name="T4" fmla="*/ 0 w 2"/>
                <a:gd name="T5" fmla="*/ 3 h 4"/>
                <a:gd name="T6" fmla="*/ 2 w 2"/>
                <a:gd name="T7" fmla="*/ 0 h 4"/>
                <a:gd name="T8" fmla="*/ 2 w 2"/>
                <a:gd name="T9" fmla="*/ 0 h 4"/>
                <a:gd name="T10" fmla="*/ 2 w 2"/>
                <a:gd name="T11" fmla="*/ 0 h 4"/>
                <a:gd name="T12" fmla="*/ 1 w 2"/>
                <a:gd name="T13" fmla="*/ 3 h 4"/>
                <a:gd name="T14" fmla="*/ 1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1" y="4"/>
                  </a:moveTo>
                  <a:cubicBezTo>
                    <a:pt x="1" y="4"/>
                    <a:pt x="1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0" name="Freeform 484">
              <a:extLst>
                <a:ext uri="{FF2B5EF4-FFF2-40B4-BE49-F238E27FC236}">
                  <a16:creationId xmlns:a16="http://schemas.microsoft.com/office/drawing/2014/main" id="{6DD3128A-C5E0-4D41-A92E-72FF9F97CE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6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1" name="Freeform 485">
              <a:extLst>
                <a:ext uri="{FF2B5EF4-FFF2-40B4-BE49-F238E27FC236}">
                  <a16:creationId xmlns:a16="http://schemas.microsoft.com/office/drawing/2014/main" id="{369B3A31-7CA0-473B-937A-994CD0121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68"/>
              <a:ext cx="6" cy="7"/>
            </a:xfrm>
            <a:custGeom>
              <a:avLst/>
              <a:gdLst>
                <a:gd name="T0" fmla="*/ 1 w 2"/>
                <a:gd name="T1" fmla="*/ 3 h 3"/>
                <a:gd name="T2" fmla="*/ 1 w 2"/>
                <a:gd name="T3" fmla="*/ 3 h 3"/>
                <a:gd name="T4" fmla="*/ 1 w 2"/>
                <a:gd name="T5" fmla="*/ 2 h 3"/>
                <a:gd name="T6" fmla="*/ 1 w 2"/>
                <a:gd name="T7" fmla="*/ 1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2" name="Freeform 486">
              <a:extLst>
                <a:ext uri="{FF2B5EF4-FFF2-40B4-BE49-F238E27FC236}">
                  <a16:creationId xmlns:a16="http://schemas.microsoft.com/office/drawing/2014/main" id="{A6E26B71-A68E-405E-9B88-3399A5573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" y="2173"/>
              <a:ext cx="5" cy="7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3" name="Freeform 487">
              <a:extLst>
                <a:ext uri="{FF2B5EF4-FFF2-40B4-BE49-F238E27FC236}">
                  <a16:creationId xmlns:a16="http://schemas.microsoft.com/office/drawing/2014/main" id="{F51DF20C-99FA-4303-BC51-67EF20B43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178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3 h 4"/>
                <a:gd name="T4" fmla="*/ 0 w 2"/>
                <a:gd name="T5" fmla="*/ 3 h 4"/>
                <a:gd name="T6" fmla="*/ 1 w 2"/>
                <a:gd name="T7" fmla="*/ 0 h 4"/>
                <a:gd name="T8" fmla="*/ 1 w 2"/>
                <a:gd name="T9" fmla="*/ 0 h 4"/>
                <a:gd name="T10" fmla="*/ 2 w 2"/>
                <a:gd name="T11" fmla="*/ 1 h 4"/>
                <a:gd name="T12" fmla="*/ 1 w 2"/>
                <a:gd name="T13" fmla="*/ 3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4" name="Freeform 488">
              <a:extLst>
                <a:ext uri="{FF2B5EF4-FFF2-40B4-BE49-F238E27FC236}">
                  <a16:creationId xmlns:a16="http://schemas.microsoft.com/office/drawing/2014/main" id="{5E663F8E-DFD7-469B-B64F-50A1A8DC2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83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3 h 4"/>
                <a:gd name="T4" fmla="*/ 0 w 2"/>
                <a:gd name="T5" fmla="*/ 3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1 h 4"/>
                <a:gd name="T12" fmla="*/ 1 w 2"/>
                <a:gd name="T13" fmla="*/ 3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0" y="3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5" name="Freeform 489">
              <a:extLst>
                <a:ext uri="{FF2B5EF4-FFF2-40B4-BE49-F238E27FC236}">
                  <a16:creationId xmlns:a16="http://schemas.microsoft.com/office/drawing/2014/main" id="{9A4EFA78-4B76-4504-870E-D0FD050777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88"/>
              <a:ext cx="8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1 w 3"/>
                <a:gd name="T5" fmla="*/ 3 h 4"/>
                <a:gd name="T6" fmla="*/ 2 w 3"/>
                <a:gd name="T7" fmla="*/ 0 h 4"/>
                <a:gd name="T8" fmla="*/ 3 w 3"/>
                <a:gd name="T9" fmla="*/ 0 h 4"/>
                <a:gd name="T10" fmla="*/ 3 w 3"/>
                <a:gd name="T11" fmla="*/ 1 h 4"/>
                <a:gd name="T12" fmla="*/ 1 w 3"/>
                <a:gd name="T13" fmla="*/ 3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0" y="3"/>
                    <a:pt x="1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6" name="Freeform 490">
              <a:extLst>
                <a:ext uri="{FF2B5EF4-FFF2-40B4-BE49-F238E27FC236}">
                  <a16:creationId xmlns:a16="http://schemas.microsoft.com/office/drawing/2014/main" id="{64820760-CFEB-4727-89A1-083F0C9AF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3" y="2193"/>
              <a:ext cx="7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0 w 3"/>
                <a:gd name="T5" fmla="*/ 4 h 4"/>
                <a:gd name="T6" fmla="*/ 1 w 3"/>
                <a:gd name="T7" fmla="*/ 2 h 4"/>
                <a:gd name="T8" fmla="*/ 1 w 3"/>
                <a:gd name="T9" fmla="*/ 1 h 4"/>
                <a:gd name="T10" fmla="*/ 2 w 3"/>
                <a:gd name="T11" fmla="*/ 0 h 4"/>
                <a:gd name="T12" fmla="*/ 2 w 3"/>
                <a:gd name="T13" fmla="*/ 0 h 4"/>
                <a:gd name="T14" fmla="*/ 3 w 3"/>
                <a:gd name="T15" fmla="*/ 0 h 4"/>
                <a:gd name="T16" fmla="*/ 2 w 3"/>
                <a:gd name="T17" fmla="*/ 2 h 4"/>
                <a:gd name="T18" fmla="*/ 2 w 3"/>
                <a:gd name="T19" fmla="*/ 2 h 4"/>
                <a:gd name="T20" fmla="*/ 1 w 3"/>
                <a:gd name="T21" fmla="*/ 4 h 4"/>
                <a:gd name="T22" fmla="*/ 1 w 3"/>
                <a:gd name="T2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1"/>
                    <a:pt x="2" y="1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1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7" name="Freeform 491">
              <a:extLst>
                <a:ext uri="{FF2B5EF4-FFF2-40B4-BE49-F238E27FC236}">
                  <a16:creationId xmlns:a16="http://schemas.microsoft.com/office/drawing/2014/main" id="{EBCB9749-B644-4CD5-A11E-19CF91A4DF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5" y="2200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2 h 3"/>
                <a:gd name="T4" fmla="*/ 0 w 2"/>
                <a:gd name="T5" fmla="*/ 2 h 3"/>
                <a:gd name="T6" fmla="*/ 1 w 2"/>
                <a:gd name="T7" fmla="*/ 0 h 3"/>
                <a:gd name="T8" fmla="*/ 2 w 2"/>
                <a:gd name="T9" fmla="*/ 0 h 3"/>
                <a:gd name="T10" fmla="*/ 2 w 2"/>
                <a:gd name="T11" fmla="*/ 0 h 3"/>
                <a:gd name="T12" fmla="*/ 1 w 2"/>
                <a:gd name="T13" fmla="*/ 2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8" name="Freeform 492">
              <a:extLst>
                <a:ext uri="{FF2B5EF4-FFF2-40B4-BE49-F238E27FC236}">
                  <a16:creationId xmlns:a16="http://schemas.microsoft.com/office/drawing/2014/main" id="{5C65ECDB-F2AA-48AA-A067-563FF47A2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157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1 w 1"/>
                <a:gd name="T5" fmla="*/ 1 h 2"/>
                <a:gd name="T6" fmla="*/ 1 w 1"/>
                <a:gd name="T7" fmla="*/ 1 h 2"/>
                <a:gd name="T8" fmla="*/ 1 w 1"/>
                <a:gd name="T9" fmla="*/ 1 h 2"/>
                <a:gd name="T10" fmla="*/ 1 w 1"/>
                <a:gd name="T11" fmla="*/ 2 h 2"/>
                <a:gd name="T12" fmla="*/ 0 w 1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9" name="Freeform 493">
              <a:extLst>
                <a:ext uri="{FF2B5EF4-FFF2-40B4-BE49-F238E27FC236}">
                  <a16:creationId xmlns:a16="http://schemas.microsoft.com/office/drawing/2014/main" id="{BD019AA9-8A5F-4085-8500-DA7B3031E2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60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0" name="Freeform 494">
              <a:extLst>
                <a:ext uri="{FF2B5EF4-FFF2-40B4-BE49-F238E27FC236}">
                  <a16:creationId xmlns:a16="http://schemas.microsoft.com/office/drawing/2014/main" id="{16782299-6C09-45EF-94F1-410431DBE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5" y="2162"/>
              <a:ext cx="5" cy="6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1" name="Freeform 495">
              <a:extLst>
                <a:ext uri="{FF2B5EF4-FFF2-40B4-BE49-F238E27FC236}">
                  <a16:creationId xmlns:a16="http://schemas.microsoft.com/office/drawing/2014/main" id="{1FFB7634-2069-463E-85B9-5FF2AFEE5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0" y="2162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1 w 2"/>
                <a:gd name="T9" fmla="*/ 0 h 3"/>
                <a:gd name="T10" fmla="*/ 2 w 2"/>
                <a:gd name="T11" fmla="*/ 1 h 3"/>
                <a:gd name="T12" fmla="*/ 1 w 2"/>
                <a:gd name="T13" fmla="*/ 2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2" name="Freeform 496">
              <a:extLst>
                <a:ext uri="{FF2B5EF4-FFF2-40B4-BE49-F238E27FC236}">
                  <a16:creationId xmlns:a16="http://schemas.microsoft.com/office/drawing/2014/main" id="{B79948FF-024F-474B-B287-F3DBAEC7D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" y="2165"/>
              <a:ext cx="5" cy="8"/>
            </a:xfrm>
            <a:custGeom>
              <a:avLst/>
              <a:gdLst>
                <a:gd name="T0" fmla="*/ 1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3" name="Freeform 497">
              <a:extLst>
                <a:ext uri="{FF2B5EF4-FFF2-40B4-BE49-F238E27FC236}">
                  <a16:creationId xmlns:a16="http://schemas.microsoft.com/office/drawing/2014/main" id="{BB6167A5-8CE4-44DF-AC3B-314357861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" y="216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4" name="Freeform 498">
              <a:extLst>
                <a:ext uri="{FF2B5EF4-FFF2-40B4-BE49-F238E27FC236}">
                  <a16:creationId xmlns:a16="http://schemas.microsoft.com/office/drawing/2014/main" id="{8F924219-A782-4BF6-B02A-62BBC1FE5A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170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5" name="Freeform 499">
              <a:extLst>
                <a:ext uri="{FF2B5EF4-FFF2-40B4-BE49-F238E27FC236}">
                  <a16:creationId xmlns:a16="http://schemas.microsoft.com/office/drawing/2014/main" id="{DFD3E2FB-3F08-4B0A-9699-332BC7CB6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170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1 w 2"/>
                <a:gd name="T7" fmla="*/ 0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1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6" name="Freeform 500">
              <a:extLst>
                <a:ext uri="{FF2B5EF4-FFF2-40B4-BE49-F238E27FC236}">
                  <a16:creationId xmlns:a16="http://schemas.microsoft.com/office/drawing/2014/main" id="{CB8D81AD-FD48-413C-99D3-0AE9EFBFE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3" y="2175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7" name="Freeform 501">
              <a:extLst>
                <a:ext uri="{FF2B5EF4-FFF2-40B4-BE49-F238E27FC236}">
                  <a16:creationId xmlns:a16="http://schemas.microsoft.com/office/drawing/2014/main" id="{F0C9397A-B379-4A45-978D-249521397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0" y="2193"/>
              <a:ext cx="8" cy="15"/>
            </a:xfrm>
            <a:custGeom>
              <a:avLst/>
              <a:gdLst>
                <a:gd name="T0" fmla="*/ 1 w 3"/>
                <a:gd name="T1" fmla="*/ 6 h 6"/>
                <a:gd name="T2" fmla="*/ 1 w 3"/>
                <a:gd name="T3" fmla="*/ 6 h 6"/>
                <a:gd name="T4" fmla="*/ 0 w 3"/>
                <a:gd name="T5" fmla="*/ 6 h 6"/>
                <a:gd name="T6" fmla="*/ 2 w 3"/>
                <a:gd name="T7" fmla="*/ 1 h 6"/>
                <a:gd name="T8" fmla="*/ 2 w 3"/>
                <a:gd name="T9" fmla="*/ 0 h 6"/>
                <a:gd name="T10" fmla="*/ 3 w 3"/>
                <a:gd name="T11" fmla="*/ 1 h 6"/>
                <a:gd name="T12" fmla="*/ 1 w 3"/>
                <a:gd name="T13" fmla="*/ 6 h 6"/>
                <a:gd name="T14" fmla="*/ 1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8" name="Freeform 502">
              <a:extLst>
                <a:ext uri="{FF2B5EF4-FFF2-40B4-BE49-F238E27FC236}">
                  <a16:creationId xmlns:a16="http://schemas.microsoft.com/office/drawing/2014/main" id="{87A362CB-10CB-4B57-9433-C24F8D3EA3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" y="2190"/>
              <a:ext cx="5" cy="18"/>
            </a:xfrm>
            <a:custGeom>
              <a:avLst/>
              <a:gdLst>
                <a:gd name="T0" fmla="*/ 0 w 2"/>
                <a:gd name="T1" fmla="*/ 7 h 7"/>
                <a:gd name="T2" fmla="*/ 0 w 2"/>
                <a:gd name="T3" fmla="*/ 7 h 7"/>
                <a:gd name="T4" fmla="*/ 0 w 2"/>
                <a:gd name="T5" fmla="*/ 6 h 7"/>
                <a:gd name="T6" fmla="*/ 2 w 2"/>
                <a:gd name="T7" fmla="*/ 1 h 7"/>
                <a:gd name="T8" fmla="*/ 2 w 2"/>
                <a:gd name="T9" fmla="*/ 0 h 7"/>
                <a:gd name="T10" fmla="*/ 2 w 2"/>
                <a:gd name="T11" fmla="*/ 1 h 7"/>
                <a:gd name="T12" fmla="*/ 1 w 2"/>
                <a:gd name="T13" fmla="*/ 6 h 7"/>
                <a:gd name="T14" fmla="*/ 1 w 2"/>
                <a:gd name="T15" fmla="*/ 6 h 7"/>
                <a:gd name="T16" fmla="*/ 1 w 2"/>
                <a:gd name="T17" fmla="*/ 7 h 7"/>
                <a:gd name="T18" fmla="*/ 0 w 2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6"/>
                    <a:pt x="0" y="6"/>
                  </a:cubicBezTo>
                  <a:cubicBezTo>
                    <a:pt x="1" y="4"/>
                    <a:pt x="1" y="3"/>
                    <a:pt x="2" y="1"/>
                  </a:cubicBezTo>
                  <a:cubicBezTo>
                    <a:pt x="2" y="1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3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0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9" name="Freeform 503">
              <a:extLst>
                <a:ext uri="{FF2B5EF4-FFF2-40B4-BE49-F238E27FC236}">
                  <a16:creationId xmlns:a16="http://schemas.microsoft.com/office/drawing/2014/main" id="{BF094BBC-5ED0-4B52-85C2-7119B2F12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" y="2188"/>
              <a:ext cx="5" cy="17"/>
            </a:xfrm>
            <a:custGeom>
              <a:avLst/>
              <a:gdLst>
                <a:gd name="T0" fmla="*/ 0 w 2"/>
                <a:gd name="T1" fmla="*/ 7 h 7"/>
                <a:gd name="T2" fmla="*/ 0 w 2"/>
                <a:gd name="T3" fmla="*/ 7 h 7"/>
                <a:gd name="T4" fmla="*/ 0 w 2"/>
                <a:gd name="T5" fmla="*/ 6 h 7"/>
                <a:gd name="T6" fmla="*/ 1 w 2"/>
                <a:gd name="T7" fmla="*/ 1 h 7"/>
                <a:gd name="T8" fmla="*/ 2 w 2"/>
                <a:gd name="T9" fmla="*/ 0 h 7"/>
                <a:gd name="T10" fmla="*/ 2 w 2"/>
                <a:gd name="T11" fmla="*/ 1 h 7"/>
                <a:gd name="T12" fmla="*/ 1 w 2"/>
                <a:gd name="T13" fmla="*/ 6 h 7"/>
                <a:gd name="T14" fmla="*/ 1 w 2"/>
                <a:gd name="T15" fmla="*/ 6 h 7"/>
                <a:gd name="T16" fmla="*/ 1 w 2"/>
                <a:gd name="T17" fmla="*/ 7 h 7"/>
                <a:gd name="T18" fmla="*/ 0 w 2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6"/>
                    <a:pt x="0" y="6"/>
                  </a:cubicBezTo>
                  <a:cubicBezTo>
                    <a:pt x="0" y="4"/>
                    <a:pt x="1" y="2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7"/>
                    <a:pt x="0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0" name="Freeform 504">
              <a:extLst>
                <a:ext uri="{FF2B5EF4-FFF2-40B4-BE49-F238E27FC236}">
                  <a16:creationId xmlns:a16="http://schemas.microsoft.com/office/drawing/2014/main" id="{B93AAD6D-9A1C-43F4-987E-407D03D09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183"/>
              <a:ext cx="5" cy="17"/>
            </a:xfrm>
            <a:custGeom>
              <a:avLst/>
              <a:gdLst>
                <a:gd name="T0" fmla="*/ 0 w 2"/>
                <a:gd name="T1" fmla="*/ 7 h 7"/>
                <a:gd name="T2" fmla="*/ 0 w 2"/>
                <a:gd name="T3" fmla="*/ 7 h 7"/>
                <a:gd name="T4" fmla="*/ 0 w 2"/>
                <a:gd name="T5" fmla="*/ 6 h 7"/>
                <a:gd name="T6" fmla="*/ 1 w 2"/>
                <a:gd name="T7" fmla="*/ 1 h 7"/>
                <a:gd name="T8" fmla="*/ 2 w 2"/>
                <a:gd name="T9" fmla="*/ 0 h 7"/>
                <a:gd name="T10" fmla="*/ 2 w 2"/>
                <a:gd name="T11" fmla="*/ 1 h 7"/>
                <a:gd name="T12" fmla="*/ 1 w 2"/>
                <a:gd name="T13" fmla="*/ 7 h 7"/>
                <a:gd name="T14" fmla="*/ 0 w 2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1" y="4"/>
                    <a:pt x="1" y="3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2" y="3"/>
                    <a:pt x="1" y="5"/>
                    <a:pt x="1" y="7"/>
                  </a:cubicBezTo>
                  <a:cubicBezTo>
                    <a:pt x="1" y="7"/>
                    <a:pt x="0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1" name="Freeform 505">
              <a:extLst>
                <a:ext uri="{FF2B5EF4-FFF2-40B4-BE49-F238E27FC236}">
                  <a16:creationId xmlns:a16="http://schemas.microsoft.com/office/drawing/2014/main" id="{1939052C-C04B-488B-BBD9-F3E01F573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" y="2147"/>
              <a:ext cx="5" cy="10"/>
            </a:xfrm>
            <a:custGeom>
              <a:avLst/>
              <a:gdLst>
                <a:gd name="T0" fmla="*/ 1 w 2"/>
                <a:gd name="T1" fmla="*/ 4 h 4"/>
                <a:gd name="T2" fmla="*/ 1 w 2"/>
                <a:gd name="T3" fmla="*/ 4 h 4"/>
                <a:gd name="T4" fmla="*/ 0 w 2"/>
                <a:gd name="T5" fmla="*/ 4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1 h 4"/>
                <a:gd name="T12" fmla="*/ 1 w 2"/>
                <a:gd name="T13" fmla="*/ 4 h 4"/>
                <a:gd name="T14" fmla="*/ 1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2" name="Freeform 506">
              <a:extLst>
                <a:ext uri="{FF2B5EF4-FFF2-40B4-BE49-F238E27FC236}">
                  <a16:creationId xmlns:a16="http://schemas.microsoft.com/office/drawing/2014/main" id="{F95206BC-FECF-4097-B5A2-E10C7B3FC1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3" y="2145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4 h 4"/>
                <a:gd name="T4" fmla="*/ 0 w 2"/>
                <a:gd name="T5" fmla="*/ 3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0 h 4"/>
                <a:gd name="T12" fmla="*/ 1 w 2"/>
                <a:gd name="T13" fmla="*/ 4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3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3" name="Freeform 507">
              <a:extLst>
                <a:ext uri="{FF2B5EF4-FFF2-40B4-BE49-F238E27FC236}">
                  <a16:creationId xmlns:a16="http://schemas.microsoft.com/office/drawing/2014/main" id="{8E4E8F8C-FCBA-457F-8BEA-FD4B843C1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5" y="2142"/>
              <a:ext cx="8" cy="13"/>
            </a:xfrm>
            <a:custGeom>
              <a:avLst/>
              <a:gdLst>
                <a:gd name="T0" fmla="*/ 1 w 3"/>
                <a:gd name="T1" fmla="*/ 5 h 5"/>
                <a:gd name="T2" fmla="*/ 1 w 3"/>
                <a:gd name="T3" fmla="*/ 5 h 5"/>
                <a:gd name="T4" fmla="*/ 0 w 3"/>
                <a:gd name="T5" fmla="*/ 4 h 5"/>
                <a:gd name="T6" fmla="*/ 2 w 3"/>
                <a:gd name="T7" fmla="*/ 0 h 5"/>
                <a:gd name="T8" fmla="*/ 3 w 3"/>
                <a:gd name="T9" fmla="*/ 0 h 5"/>
                <a:gd name="T10" fmla="*/ 3 w 3"/>
                <a:gd name="T11" fmla="*/ 0 h 5"/>
                <a:gd name="T12" fmla="*/ 1 w 3"/>
                <a:gd name="T13" fmla="*/ 4 h 5"/>
                <a:gd name="T14" fmla="*/ 1 w 3"/>
                <a:gd name="T1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1" y="3"/>
                    <a:pt x="1" y="1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2" y="3"/>
                    <a:pt x="1" y="4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4" name="Freeform 508">
              <a:extLst>
                <a:ext uri="{FF2B5EF4-FFF2-40B4-BE49-F238E27FC236}">
                  <a16:creationId xmlns:a16="http://schemas.microsoft.com/office/drawing/2014/main" id="{58785B9C-BEE0-4187-9BA3-CBCE52B22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3" y="2137"/>
              <a:ext cx="5" cy="13"/>
            </a:xfrm>
            <a:custGeom>
              <a:avLst/>
              <a:gdLst>
                <a:gd name="T0" fmla="*/ 0 w 2"/>
                <a:gd name="T1" fmla="*/ 5 h 5"/>
                <a:gd name="T2" fmla="*/ 0 w 2"/>
                <a:gd name="T3" fmla="*/ 5 h 5"/>
                <a:gd name="T4" fmla="*/ 0 w 2"/>
                <a:gd name="T5" fmla="*/ 5 h 5"/>
                <a:gd name="T6" fmla="*/ 2 w 2"/>
                <a:gd name="T7" fmla="*/ 0 h 5"/>
                <a:gd name="T8" fmla="*/ 2 w 2"/>
                <a:gd name="T9" fmla="*/ 0 h 5"/>
                <a:gd name="T10" fmla="*/ 2 w 2"/>
                <a:gd name="T11" fmla="*/ 1 h 5"/>
                <a:gd name="T12" fmla="*/ 1 w 2"/>
                <a:gd name="T13" fmla="*/ 5 h 5"/>
                <a:gd name="T14" fmla="*/ 0 w 2"/>
                <a:gd name="T1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0" y="5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5" name="Freeform 509">
              <a:extLst>
                <a:ext uri="{FF2B5EF4-FFF2-40B4-BE49-F238E27FC236}">
                  <a16:creationId xmlns:a16="http://schemas.microsoft.com/office/drawing/2014/main" id="{283F5015-D044-468D-9E92-674CD0D91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" y="2132"/>
              <a:ext cx="5" cy="15"/>
            </a:xfrm>
            <a:custGeom>
              <a:avLst/>
              <a:gdLst>
                <a:gd name="T0" fmla="*/ 0 w 2"/>
                <a:gd name="T1" fmla="*/ 6 h 6"/>
                <a:gd name="T2" fmla="*/ 0 w 2"/>
                <a:gd name="T3" fmla="*/ 6 h 6"/>
                <a:gd name="T4" fmla="*/ 0 w 2"/>
                <a:gd name="T5" fmla="*/ 5 h 6"/>
                <a:gd name="T6" fmla="*/ 1 w 2"/>
                <a:gd name="T7" fmla="*/ 1 h 6"/>
                <a:gd name="T8" fmla="*/ 2 w 2"/>
                <a:gd name="T9" fmla="*/ 0 h 6"/>
                <a:gd name="T10" fmla="*/ 2 w 2"/>
                <a:gd name="T11" fmla="*/ 1 h 6"/>
                <a:gd name="T12" fmla="*/ 1 w 2"/>
                <a:gd name="T13" fmla="*/ 6 h 6"/>
                <a:gd name="T14" fmla="*/ 0 w 2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4"/>
                    <a:pt x="1" y="2"/>
                    <a:pt x="1" y="1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4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6" name="Freeform 510">
              <a:extLst>
                <a:ext uri="{FF2B5EF4-FFF2-40B4-BE49-F238E27FC236}">
                  <a16:creationId xmlns:a16="http://schemas.microsoft.com/office/drawing/2014/main" id="{0E8DD025-7D51-459D-9F09-FA356969D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130"/>
              <a:ext cx="8" cy="15"/>
            </a:xfrm>
            <a:custGeom>
              <a:avLst/>
              <a:gdLst>
                <a:gd name="T0" fmla="*/ 1 w 3"/>
                <a:gd name="T1" fmla="*/ 6 h 6"/>
                <a:gd name="T2" fmla="*/ 0 w 3"/>
                <a:gd name="T3" fmla="*/ 5 h 6"/>
                <a:gd name="T4" fmla="*/ 0 w 3"/>
                <a:gd name="T5" fmla="*/ 5 h 6"/>
                <a:gd name="T6" fmla="*/ 2 w 3"/>
                <a:gd name="T7" fmla="*/ 0 h 6"/>
                <a:gd name="T8" fmla="*/ 2 w 3"/>
                <a:gd name="T9" fmla="*/ 0 h 6"/>
                <a:gd name="T10" fmla="*/ 3 w 3"/>
                <a:gd name="T11" fmla="*/ 0 h 6"/>
                <a:gd name="T12" fmla="*/ 1 w 3"/>
                <a:gd name="T13" fmla="*/ 5 h 6"/>
                <a:gd name="T14" fmla="*/ 1 w 3"/>
                <a:gd name="T15" fmla="*/ 5 h 6"/>
                <a:gd name="T16" fmla="*/ 1 w 3"/>
                <a:gd name="T17" fmla="*/ 6 h 6"/>
                <a:gd name="T18" fmla="*/ 1 w 3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0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3"/>
                    <a:pt x="1" y="2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1" y="3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7" name="Freeform 511">
              <a:extLst>
                <a:ext uri="{FF2B5EF4-FFF2-40B4-BE49-F238E27FC236}">
                  <a16:creationId xmlns:a16="http://schemas.microsoft.com/office/drawing/2014/main" id="{53EB0A0F-0726-4729-A85A-D9C60CA74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127"/>
              <a:ext cx="5" cy="15"/>
            </a:xfrm>
            <a:custGeom>
              <a:avLst/>
              <a:gdLst>
                <a:gd name="T0" fmla="*/ 0 w 2"/>
                <a:gd name="T1" fmla="*/ 6 h 6"/>
                <a:gd name="T2" fmla="*/ 0 w 2"/>
                <a:gd name="T3" fmla="*/ 6 h 6"/>
                <a:gd name="T4" fmla="*/ 0 w 2"/>
                <a:gd name="T5" fmla="*/ 5 h 6"/>
                <a:gd name="T6" fmla="*/ 1 w 2"/>
                <a:gd name="T7" fmla="*/ 1 h 6"/>
                <a:gd name="T8" fmla="*/ 2 w 2"/>
                <a:gd name="T9" fmla="*/ 0 h 6"/>
                <a:gd name="T10" fmla="*/ 2 w 2"/>
                <a:gd name="T11" fmla="*/ 1 h 6"/>
                <a:gd name="T12" fmla="*/ 1 w 2"/>
                <a:gd name="T13" fmla="*/ 5 h 6"/>
                <a:gd name="T14" fmla="*/ 1 w 2"/>
                <a:gd name="T15" fmla="*/ 5 h 6"/>
                <a:gd name="T16" fmla="*/ 1 w 2"/>
                <a:gd name="T17" fmla="*/ 6 h 6"/>
                <a:gd name="T18" fmla="*/ 0 w 2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4"/>
                    <a:pt x="1" y="2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4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8" name="Freeform 512">
              <a:extLst>
                <a:ext uri="{FF2B5EF4-FFF2-40B4-BE49-F238E27FC236}">
                  <a16:creationId xmlns:a16="http://schemas.microsoft.com/office/drawing/2014/main" id="{0F1FEAE9-6698-48C2-9148-48324CBA2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107"/>
              <a:ext cx="42" cy="23"/>
            </a:xfrm>
            <a:custGeom>
              <a:avLst/>
              <a:gdLst>
                <a:gd name="T0" fmla="*/ 16 w 17"/>
                <a:gd name="T1" fmla="*/ 9 h 9"/>
                <a:gd name="T2" fmla="*/ 16 w 17"/>
                <a:gd name="T3" fmla="*/ 8 h 9"/>
                <a:gd name="T4" fmla="*/ 14 w 17"/>
                <a:gd name="T5" fmla="*/ 6 h 9"/>
                <a:gd name="T6" fmla="*/ 3 w 17"/>
                <a:gd name="T7" fmla="*/ 1 h 9"/>
                <a:gd name="T8" fmla="*/ 0 w 17"/>
                <a:gd name="T9" fmla="*/ 1 h 9"/>
                <a:gd name="T10" fmla="*/ 0 w 17"/>
                <a:gd name="T11" fmla="*/ 0 h 9"/>
                <a:gd name="T12" fmla="*/ 0 w 17"/>
                <a:gd name="T13" fmla="*/ 0 h 9"/>
                <a:gd name="T14" fmla="*/ 3 w 17"/>
                <a:gd name="T15" fmla="*/ 0 h 9"/>
                <a:gd name="T16" fmla="*/ 15 w 17"/>
                <a:gd name="T17" fmla="*/ 6 h 9"/>
                <a:gd name="T18" fmla="*/ 16 w 17"/>
                <a:gd name="T19" fmla="*/ 8 h 9"/>
                <a:gd name="T20" fmla="*/ 16 w 17"/>
                <a:gd name="T21" fmla="*/ 9 h 9"/>
                <a:gd name="T22" fmla="*/ 16 w 17"/>
                <a:gd name="T2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" h="9">
                  <a:moveTo>
                    <a:pt x="16" y="9"/>
                  </a:moveTo>
                  <a:cubicBezTo>
                    <a:pt x="16" y="9"/>
                    <a:pt x="16" y="8"/>
                    <a:pt x="16" y="8"/>
                  </a:cubicBezTo>
                  <a:cubicBezTo>
                    <a:pt x="15" y="8"/>
                    <a:pt x="15" y="7"/>
                    <a:pt x="14" y="6"/>
                  </a:cubicBezTo>
                  <a:cubicBezTo>
                    <a:pt x="12" y="3"/>
                    <a:pt x="8" y="1"/>
                    <a:pt x="3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8" y="0"/>
                    <a:pt x="13" y="3"/>
                    <a:pt x="15" y="6"/>
                  </a:cubicBezTo>
                  <a:cubicBezTo>
                    <a:pt x="16" y="6"/>
                    <a:pt x="16" y="7"/>
                    <a:pt x="16" y="8"/>
                  </a:cubicBezTo>
                  <a:cubicBezTo>
                    <a:pt x="17" y="8"/>
                    <a:pt x="16" y="8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9" name="Freeform 513">
              <a:extLst>
                <a:ext uri="{FF2B5EF4-FFF2-40B4-BE49-F238E27FC236}">
                  <a16:creationId xmlns:a16="http://schemas.microsoft.com/office/drawing/2014/main" id="{176E34BD-8C20-4DB3-8722-DDFA3F026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5" y="2140"/>
              <a:ext cx="8" cy="35"/>
            </a:xfrm>
            <a:custGeom>
              <a:avLst/>
              <a:gdLst>
                <a:gd name="T0" fmla="*/ 1 w 3"/>
                <a:gd name="T1" fmla="*/ 14 h 14"/>
                <a:gd name="T2" fmla="*/ 1 w 3"/>
                <a:gd name="T3" fmla="*/ 14 h 14"/>
                <a:gd name="T4" fmla="*/ 0 w 3"/>
                <a:gd name="T5" fmla="*/ 13 h 14"/>
                <a:gd name="T6" fmla="*/ 1 w 3"/>
                <a:gd name="T7" fmla="*/ 1 h 14"/>
                <a:gd name="T8" fmla="*/ 1 w 3"/>
                <a:gd name="T9" fmla="*/ 0 h 14"/>
                <a:gd name="T10" fmla="*/ 2 w 3"/>
                <a:gd name="T11" fmla="*/ 1 h 14"/>
                <a:gd name="T12" fmla="*/ 1 w 3"/>
                <a:gd name="T13" fmla="*/ 13 h 14"/>
                <a:gd name="T14" fmla="*/ 1 w 3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14"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2" y="10"/>
                    <a:pt x="2" y="5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3" y="5"/>
                    <a:pt x="3" y="10"/>
                    <a:pt x="1" y="13"/>
                  </a:cubicBezTo>
                  <a:cubicBezTo>
                    <a:pt x="1" y="14"/>
                    <a:pt x="1" y="14"/>
                    <a:pt x="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0" name="Freeform 514">
              <a:extLst>
                <a:ext uri="{FF2B5EF4-FFF2-40B4-BE49-F238E27FC236}">
                  <a16:creationId xmlns:a16="http://schemas.microsoft.com/office/drawing/2014/main" id="{800546F3-E2D6-474A-83E0-CFC1649A7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2178"/>
              <a:ext cx="27" cy="20"/>
            </a:xfrm>
            <a:custGeom>
              <a:avLst/>
              <a:gdLst>
                <a:gd name="T0" fmla="*/ 1 w 11"/>
                <a:gd name="T1" fmla="*/ 8 h 8"/>
                <a:gd name="T2" fmla="*/ 0 w 11"/>
                <a:gd name="T3" fmla="*/ 8 h 8"/>
                <a:gd name="T4" fmla="*/ 1 w 11"/>
                <a:gd name="T5" fmla="*/ 7 h 8"/>
                <a:gd name="T6" fmla="*/ 11 w 11"/>
                <a:gd name="T7" fmla="*/ 0 h 8"/>
                <a:gd name="T8" fmla="*/ 11 w 11"/>
                <a:gd name="T9" fmla="*/ 0 h 8"/>
                <a:gd name="T10" fmla="*/ 11 w 11"/>
                <a:gd name="T11" fmla="*/ 1 h 8"/>
                <a:gd name="T12" fmla="*/ 1 w 11"/>
                <a:gd name="T13" fmla="*/ 8 h 8"/>
                <a:gd name="T14" fmla="*/ 1 w 11"/>
                <a:gd name="T1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8">
                  <a:moveTo>
                    <a:pt x="1" y="8"/>
                  </a:moveTo>
                  <a:cubicBezTo>
                    <a:pt x="1" y="8"/>
                    <a:pt x="1" y="8"/>
                    <a:pt x="0" y="8"/>
                  </a:cubicBezTo>
                  <a:cubicBezTo>
                    <a:pt x="0" y="7"/>
                    <a:pt x="0" y="7"/>
                    <a:pt x="1" y="7"/>
                  </a:cubicBezTo>
                  <a:cubicBezTo>
                    <a:pt x="6" y="5"/>
                    <a:pt x="9" y="2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1"/>
                  </a:cubicBezTo>
                  <a:cubicBezTo>
                    <a:pt x="10" y="3"/>
                    <a:pt x="6" y="6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1" name="Freeform 515">
              <a:extLst>
                <a:ext uri="{FF2B5EF4-FFF2-40B4-BE49-F238E27FC236}">
                  <a16:creationId xmlns:a16="http://schemas.microsoft.com/office/drawing/2014/main" id="{1CCDFE2B-E8F0-4037-8612-FFE74E2045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2" y="2110"/>
              <a:ext cx="71" cy="90"/>
            </a:xfrm>
            <a:custGeom>
              <a:avLst/>
              <a:gdLst>
                <a:gd name="T0" fmla="*/ 23 w 28"/>
                <a:gd name="T1" fmla="*/ 36 h 36"/>
                <a:gd name="T2" fmla="*/ 8 w 28"/>
                <a:gd name="T3" fmla="*/ 31 h 36"/>
                <a:gd name="T4" fmla="*/ 6 w 28"/>
                <a:gd name="T5" fmla="*/ 9 h 36"/>
                <a:gd name="T6" fmla="*/ 23 w 28"/>
                <a:gd name="T7" fmla="*/ 0 h 36"/>
                <a:gd name="T8" fmla="*/ 23 w 28"/>
                <a:gd name="T9" fmla="*/ 1 h 36"/>
                <a:gd name="T10" fmla="*/ 23 w 28"/>
                <a:gd name="T11" fmla="*/ 1 h 36"/>
                <a:gd name="T12" fmla="*/ 6 w 28"/>
                <a:gd name="T13" fmla="*/ 10 h 36"/>
                <a:gd name="T14" fmla="*/ 9 w 28"/>
                <a:gd name="T15" fmla="*/ 30 h 36"/>
                <a:gd name="T16" fmla="*/ 28 w 28"/>
                <a:gd name="T17" fmla="*/ 35 h 36"/>
                <a:gd name="T18" fmla="*/ 28 w 28"/>
                <a:gd name="T19" fmla="*/ 35 h 36"/>
                <a:gd name="T20" fmla="*/ 28 w 28"/>
                <a:gd name="T21" fmla="*/ 36 h 36"/>
                <a:gd name="T22" fmla="*/ 23 w 28"/>
                <a:gd name="T2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" h="36">
                  <a:moveTo>
                    <a:pt x="23" y="36"/>
                  </a:moveTo>
                  <a:cubicBezTo>
                    <a:pt x="19" y="36"/>
                    <a:pt x="13" y="35"/>
                    <a:pt x="8" y="31"/>
                  </a:cubicBezTo>
                  <a:cubicBezTo>
                    <a:pt x="3" y="27"/>
                    <a:pt x="0" y="17"/>
                    <a:pt x="6" y="9"/>
                  </a:cubicBezTo>
                  <a:cubicBezTo>
                    <a:pt x="9" y="4"/>
                    <a:pt x="15" y="1"/>
                    <a:pt x="23" y="0"/>
                  </a:cubicBezTo>
                  <a:cubicBezTo>
                    <a:pt x="23" y="0"/>
                    <a:pt x="23" y="0"/>
                    <a:pt x="23" y="1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16" y="2"/>
                    <a:pt x="10" y="5"/>
                    <a:pt x="6" y="10"/>
                  </a:cubicBezTo>
                  <a:cubicBezTo>
                    <a:pt x="1" y="17"/>
                    <a:pt x="4" y="26"/>
                    <a:pt x="9" y="30"/>
                  </a:cubicBezTo>
                  <a:cubicBezTo>
                    <a:pt x="16" y="36"/>
                    <a:pt x="23" y="36"/>
                    <a:pt x="28" y="35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28" y="35"/>
                    <a:pt x="28" y="36"/>
                    <a:pt x="28" y="36"/>
                  </a:cubicBezTo>
                  <a:cubicBezTo>
                    <a:pt x="27" y="36"/>
                    <a:pt x="25" y="36"/>
                    <a:pt x="23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2" name="Freeform 516">
              <a:extLst>
                <a:ext uri="{FF2B5EF4-FFF2-40B4-BE49-F238E27FC236}">
                  <a16:creationId xmlns:a16="http://schemas.microsoft.com/office/drawing/2014/main" id="{F8D2892D-E94E-4EF3-A06E-4DB8AFAE3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2188"/>
              <a:ext cx="27" cy="22"/>
            </a:xfrm>
            <a:custGeom>
              <a:avLst/>
              <a:gdLst>
                <a:gd name="T0" fmla="*/ 0 w 11"/>
                <a:gd name="T1" fmla="*/ 9 h 9"/>
                <a:gd name="T2" fmla="*/ 0 w 11"/>
                <a:gd name="T3" fmla="*/ 9 h 9"/>
                <a:gd name="T4" fmla="*/ 0 w 11"/>
                <a:gd name="T5" fmla="*/ 8 h 9"/>
                <a:gd name="T6" fmla="*/ 10 w 11"/>
                <a:gd name="T7" fmla="*/ 1 h 9"/>
                <a:gd name="T8" fmla="*/ 10 w 11"/>
                <a:gd name="T9" fmla="*/ 0 h 9"/>
                <a:gd name="T10" fmla="*/ 11 w 11"/>
                <a:gd name="T11" fmla="*/ 1 h 9"/>
                <a:gd name="T12" fmla="*/ 1 w 11"/>
                <a:gd name="T13" fmla="*/ 9 h 9"/>
                <a:gd name="T14" fmla="*/ 0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8"/>
                    <a:pt x="0" y="8"/>
                  </a:cubicBezTo>
                  <a:cubicBezTo>
                    <a:pt x="5" y="7"/>
                    <a:pt x="8" y="4"/>
                    <a:pt x="10" y="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1"/>
                    <a:pt x="11" y="1"/>
                  </a:cubicBezTo>
                  <a:cubicBezTo>
                    <a:pt x="9" y="4"/>
                    <a:pt x="5" y="7"/>
                    <a:pt x="1" y="9"/>
                  </a:cubicBezTo>
                  <a:cubicBezTo>
                    <a:pt x="0" y="9"/>
                    <a:pt x="0" y="9"/>
                    <a:pt x="0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3" name="Freeform 517">
              <a:extLst>
                <a:ext uri="{FF2B5EF4-FFF2-40B4-BE49-F238E27FC236}">
                  <a16:creationId xmlns:a16="http://schemas.microsoft.com/office/drawing/2014/main" id="{20FDFA55-2B1B-4B8C-8CC5-AD6104B75D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5" y="2155"/>
              <a:ext cx="70" cy="58"/>
            </a:xfrm>
            <a:custGeom>
              <a:avLst/>
              <a:gdLst>
                <a:gd name="T0" fmla="*/ 21 w 28"/>
                <a:gd name="T1" fmla="*/ 23 h 23"/>
                <a:gd name="T2" fmla="*/ 7 w 28"/>
                <a:gd name="T3" fmla="*/ 17 h 23"/>
                <a:gd name="T4" fmla="*/ 2 w 28"/>
                <a:gd name="T5" fmla="*/ 0 h 23"/>
                <a:gd name="T6" fmla="*/ 2 w 28"/>
                <a:gd name="T7" fmla="*/ 0 h 23"/>
                <a:gd name="T8" fmla="*/ 3 w 28"/>
                <a:gd name="T9" fmla="*/ 1 h 23"/>
                <a:gd name="T10" fmla="*/ 7 w 28"/>
                <a:gd name="T11" fmla="*/ 17 h 23"/>
                <a:gd name="T12" fmla="*/ 27 w 28"/>
                <a:gd name="T13" fmla="*/ 22 h 23"/>
                <a:gd name="T14" fmla="*/ 27 w 28"/>
                <a:gd name="T15" fmla="*/ 22 h 23"/>
                <a:gd name="T16" fmla="*/ 27 w 28"/>
                <a:gd name="T17" fmla="*/ 23 h 23"/>
                <a:gd name="T18" fmla="*/ 21 w 28"/>
                <a:gd name="T1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23">
                  <a:moveTo>
                    <a:pt x="21" y="23"/>
                  </a:moveTo>
                  <a:cubicBezTo>
                    <a:pt x="15" y="23"/>
                    <a:pt x="11" y="21"/>
                    <a:pt x="7" y="17"/>
                  </a:cubicBezTo>
                  <a:cubicBezTo>
                    <a:pt x="2" y="13"/>
                    <a:pt x="0" y="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1" y="6"/>
                    <a:pt x="3" y="12"/>
                    <a:pt x="7" y="17"/>
                  </a:cubicBezTo>
                  <a:cubicBezTo>
                    <a:pt x="12" y="22"/>
                    <a:pt x="19" y="23"/>
                    <a:pt x="27" y="22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8" y="22"/>
                    <a:pt x="27" y="23"/>
                    <a:pt x="27" y="23"/>
                  </a:cubicBezTo>
                  <a:cubicBezTo>
                    <a:pt x="25" y="23"/>
                    <a:pt x="23" y="23"/>
                    <a:pt x="21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4" name="Freeform 518">
              <a:extLst>
                <a:ext uri="{FF2B5EF4-FFF2-40B4-BE49-F238E27FC236}">
                  <a16:creationId xmlns:a16="http://schemas.microsoft.com/office/drawing/2014/main" id="{27452B27-F35F-4007-8A38-6433FC6013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40"/>
              <a:ext cx="48" cy="17"/>
            </a:xfrm>
            <a:custGeom>
              <a:avLst/>
              <a:gdLst>
                <a:gd name="T0" fmla="*/ 0 w 19"/>
                <a:gd name="T1" fmla="*/ 7 h 7"/>
                <a:gd name="T2" fmla="*/ 0 w 19"/>
                <a:gd name="T3" fmla="*/ 7 h 7"/>
                <a:gd name="T4" fmla="*/ 0 w 19"/>
                <a:gd name="T5" fmla="*/ 7 h 7"/>
                <a:gd name="T6" fmla="*/ 0 w 19"/>
                <a:gd name="T7" fmla="*/ 7 h 7"/>
                <a:gd name="T8" fmla="*/ 8 w 19"/>
                <a:gd name="T9" fmla="*/ 4 h 7"/>
                <a:gd name="T10" fmla="*/ 18 w 19"/>
                <a:gd name="T11" fmla="*/ 0 h 7"/>
                <a:gd name="T12" fmla="*/ 19 w 19"/>
                <a:gd name="T13" fmla="*/ 1 h 7"/>
                <a:gd name="T14" fmla="*/ 19 w 19"/>
                <a:gd name="T15" fmla="*/ 1 h 7"/>
                <a:gd name="T16" fmla="*/ 8 w 19"/>
                <a:gd name="T17" fmla="*/ 5 h 7"/>
                <a:gd name="T18" fmla="*/ 0 w 19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7"/>
                    <a:pt x="5" y="5"/>
                    <a:pt x="8" y="4"/>
                  </a:cubicBezTo>
                  <a:cubicBezTo>
                    <a:pt x="11" y="3"/>
                    <a:pt x="16" y="1"/>
                    <a:pt x="18" y="0"/>
                  </a:cubicBezTo>
                  <a:cubicBezTo>
                    <a:pt x="19" y="0"/>
                    <a:pt x="19" y="1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6" y="2"/>
                    <a:pt x="12" y="4"/>
                    <a:pt x="8" y="5"/>
                  </a:cubicBezTo>
                  <a:cubicBezTo>
                    <a:pt x="4" y="7"/>
                    <a:pt x="1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5" name="Freeform 519">
              <a:extLst>
                <a:ext uri="{FF2B5EF4-FFF2-40B4-BE49-F238E27FC236}">
                  <a16:creationId xmlns:a16="http://schemas.microsoft.com/office/drawing/2014/main" id="{0D1FE204-A2F0-4D24-9943-EBB288BD1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07"/>
              <a:ext cx="8" cy="45"/>
            </a:xfrm>
            <a:custGeom>
              <a:avLst/>
              <a:gdLst>
                <a:gd name="T0" fmla="*/ 1 w 3"/>
                <a:gd name="T1" fmla="*/ 18 h 18"/>
                <a:gd name="T2" fmla="*/ 0 w 3"/>
                <a:gd name="T3" fmla="*/ 18 h 18"/>
                <a:gd name="T4" fmla="*/ 2 w 3"/>
                <a:gd name="T5" fmla="*/ 6 h 18"/>
                <a:gd name="T6" fmla="*/ 3 w 3"/>
                <a:gd name="T7" fmla="*/ 0 h 18"/>
                <a:gd name="T8" fmla="*/ 3 w 3"/>
                <a:gd name="T9" fmla="*/ 0 h 18"/>
                <a:gd name="T10" fmla="*/ 3 w 3"/>
                <a:gd name="T11" fmla="*/ 0 h 18"/>
                <a:gd name="T12" fmla="*/ 3 w 3"/>
                <a:gd name="T13" fmla="*/ 6 h 18"/>
                <a:gd name="T14" fmla="*/ 1 w 3"/>
                <a:gd name="T15" fmla="*/ 18 h 18"/>
                <a:gd name="T16" fmla="*/ 1 w 3"/>
                <a:gd name="T1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18">
                  <a:moveTo>
                    <a:pt x="1" y="18"/>
                  </a:moveTo>
                  <a:cubicBezTo>
                    <a:pt x="1" y="18"/>
                    <a:pt x="0" y="18"/>
                    <a:pt x="0" y="18"/>
                  </a:cubicBezTo>
                  <a:cubicBezTo>
                    <a:pt x="1" y="13"/>
                    <a:pt x="1" y="10"/>
                    <a:pt x="2" y="6"/>
                  </a:cubicBezTo>
                  <a:cubicBezTo>
                    <a:pt x="2" y="4"/>
                    <a:pt x="2" y="3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3"/>
                    <a:pt x="3" y="5"/>
                    <a:pt x="3" y="6"/>
                  </a:cubicBezTo>
                  <a:cubicBezTo>
                    <a:pt x="2" y="10"/>
                    <a:pt x="2" y="14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6" name="Freeform 520">
              <a:extLst>
                <a:ext uri="{FF2B5EF4-FFF2-40B4-BE49-F238E27FC236}">
                  <a16:creationId xmlns:a16="http://schemas.microsoft.com/office/drawing/2014/main" id="{426EF94E-ED7A-4331-81D4-070A0C2AA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57"/>
              <a:ext cx="48" cy="23"/>
            </a:xfrm>
            <a:custGeom>
              <a:avLst/>
              <a:gdLst>
                <a:gd name="T0" fmla="*/ 19 w 19"/>
                <a:gd name="T1" fmla="*/ 9 h 9"/>
                <a:gd name="T2" fmla="*/ 19 w 19"/>
                <a:gd name="T3" fmla="*/ 9 h 9"/>
                <a:gd name="T4" fmla="*/ 16 w 19"/>
                <a:gd name="T5" fmla="*/ 7 h 9"/>
                <a:gd name="T6" fmla="*/ 1 w 19"/>
                <a:gd name="T7" fmla="*/ 1 h 9"/>
                <a:gd name="T8" fmla="*/ 0 w 19"/>
                <a:gd name="T9" fmla="*/ 0 h 9"/>
                <a:gd name="T10" fmla="*/ 1 w 19"/>
                <a:gd name="T11" fmla="*/ 0 h 9"/>
                <a:gd name="T12" fmla="*/ 16 w 19"/>
                <a:gd name="T13" fmla="*/ 7 h 9"/>
                <a:gd name="T14" fmla="*/ 19 w 19"/>
                <a:gd name="T15" fmla="*/ 8 h 9"/>
                <a:gd name="T16" fmla="*/ 19 w 19"/>
                <a:gd name="T17" fmla="*/ 8 h 9"/>
                <a:gd name="T18" fmla="*/ 19 w 19"/>
                <a:gd name="T1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9">
                  <a:moveTo>
                    <a:pt x="19" y="9"/>
                  </a:moveTo>
                  <a:cubicBezTo>
                    <a:pt x="19" y="9"/>
                    <a:pt x="19" y="9"/>
                    <a:pt x="19" y="9"/>
                  </a:cubicBezTo>
                  <a:cubicBezTo>
                    <a:pt x="18" y="9"/>
                    <a:pt x="17" y="8"/>
                    <a:pt x="16" y="7"/>
                  </a:cubicBezTo>
                  <a:cubicBezTo>
                    <a:pt x="11" y="5"/>
                    <a:pt x="2" y="2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3" y="1"/>
                    <a:pt x="11" y="5"/>
                    <a:pt x="16" y="7"/>
                  </a:cubicBezTo>
                  <a:cubicBezTo>
                    <a:pt x="17" y="7"/>
                    <a:pt x="19" y="8"/>
                    <a:pt x="19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19" y="9"/>
                    <a:pt x="1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7" name="Freeform 521">
              <a:extLst>
                <a:ext uri="{FF2B5EF4-FFF2-40B4-BE49-F238E27FC236}">
                  <a16:creationId xmlns:a16="http://schemas.microsoft.com/office/drawing/2014/main" id="{78637E71-8FAD-4100-91ED-1232DAF4A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57"/>
              <a:ext cx="18" cy="43"/>
            </a:xfrm>
            <a:custGeom>
              <a:avLst/>
              <a:gdLst>
                <a:gd name="T0" fmla="*/ 6 w 7"/>
                <a:gd name="T1" fmla="*/ 17 h 17"/>
                <a:gd name="T2" fmla="*/ 6 w 7"/>
                <a:gd name="T3" fmla="*/ 16 h 17"/>
                <a:gd name="T4" fmla="*/ 0 w 7"/>
                <a:gd name="T5" fmla="*/ 1 h 17"/>
                <a:gd name="T6" fmla="*/ 0 w 7"/>
                <a:gd name="T7" fmla="*/ 0 h 17"/>
                <a:gd name="T8" fmla="*/ 1 w 7"/>
                <a:gd name="T9" fmla="*/ 0 h 17"/>
                <a:gd name="T10" fmla="*/ 6 w 7"/>
                <a:gd name="T11" fmla="*/ 16 h 17"/>
                <a:gd name="T12" fmla="*/ 6 w 7"/>
                <a:gd name="T13" fmla="*/ 16 h 17"/>
                <a:gd name="T14" fmla="*/ 6 w 7"/>
                <a:gd name="T15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17">
                  <a:moveTo>
                    <a:pt x="6" y="17"/>
                  </a:moveTo>
                  <a:cubicBezTo>
                    <a:pt x="6" y="17"/>
                    <a:pt x="6" y="16"/>
                    <a:pt x="6" y="16"/>
                  </a:cubicBezTo>
                  <a:cubicBezTo>
                    <a:pt x="4" y="13"/>
                    <a:pt x="1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5" y="12"/>
                    <a:pt x="6" y="16"/>
                  </a:cubicBezTo>
                  <a:cubicBezTo>
                    <a:pt x="7" y="16"/>
                    <a:pt x="6" y="16"/>
                    <a:pt x="6" y="16"/>
                  </a:cubicBezTo>
                  <a:cubicBezTo>
                    <a:pt x="6" y="17"/>
                    <a:pt x="6" y="17"/>
                    <a:pt x="6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8" name="Freeform 522">
              <a:extLst>
                <a:ext uri="{FF2B5EF4-FFF2-40B4-BE49-F238E27FC236}">
                  <a16:creationId xmlns:a16="http://schemas.microsoft.com/office/drawing/2014/main" id="{993E6485-435C-4B78-95DD-D7CA8B755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10"/>
              <a:ext cx="3" cy="50"/>
            </a:xfrm>
            <a:custGeom>
              <a:avLst/>
              <a:gdLst>
                <a:gd name="T0" fmla="*/ 1 w 1"/>
                <a:gd name="T1" fmla="*/ 20 h 20"/>
                <a:gd name="T2" fmla="*/ 0 w 1"/>
                <a:gd name="T3" fmla="*/ 19 h 20"/>
                <a:gd name="T4" fmla="*/ 0 w 1"/>
                <a:gd name="T5" fmla="*/ 1 h 20"/>
                <a:gd name="T6" fmla="*/ 1 w 1"/>
                <a:gd name="T7" fmla="*/ 0 h 20"/>
                <a:gd name="T8" fmla="*/ 1 w 1"/>
                <a:gd name="T9" fmla="*/ 1 h 20"/>
                <a:gd name="T10" fmla="*/ 1 w 1"/>
                <a:gd name="T11" fmla="*/ 19 h 20"/>
                <a:gd name="T12" fmla="*/ 1 w 1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0">
                  <a:moveTo>
                    <a:pt x="1" y="20"/>
                  </a:moveTo>
                  <a:cubicBezTo>
                    <a:pt x="0" y="20"/>
                    <a:pt x="0" y="19"/>
                    <a:pt x="0" y="19"/>
                  </a:cubicBezTo>
                  <a:cubicBezTo>
                    <a:pt x="0" y="17"/>
                    <a:pt x="0" y="2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2"/>
                    <a:pt x="1" y="17"/>
                    <a:pt x="1" y="19"/>
                  </a:cubicBezTo>
                  <a:cubicBezTo>
                    <a:pt x="1" y="19"/>
                    <a:pt x="1" y="20"/>
                    <a:pt x="1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9" name="Freeform 523">
              <a:extLst>
                <a:ext uri="{FF2B5EF4-FFF2-40B4-BE49-F238E27FC236}">
                  <a16:creationId xmlns:a16="http://schemas.microsoft.com/office/drawing/2014/main" id="{1E4EF995-E9D3-4A52-BE30-C666E41F8C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27"/>
              <a:ext cx="48" cy="30"/>
            </a:xfrm>
            <a:custGeom>
              <a:avLst/>
              <a:gdLst>
                <a:gd name="T0" fmla="*/ 4 w 19"/>
                <a:gd name="T1" fmla="*/ 12 h 12"/>
                <a:gd name="T2" fmla="*/ 4 w 19"/>
                <a:gd name="T3" fmla="*/ 11 h 12"/>
                <a:gd name="T4" fmla="*/ 4 w 19"/>
                <a:gd name="T5" fmla="*/ 11 h 12"/>
                <a:gd name="T6" fmla="*/ 15 w 19"/>
                <a:gd name="T7" fmla="*/ 6 h 12"/>
                <a:gd name="T8" fmla="*/ 17 w 19"/>
                <a:gd name="T9" fmla="*/ 4 h 12"/>
                <a:gd name="T10" fmla="*/ 18 w 19"/>
                <a:gd name="T11" fmla="*/ 1 h 12"/>
                <a:gd name="T12" fmla="*/ 18 w 19"/>
                <a:gd name="T13" fmla="*/ 1 h 12"/>
                <a:gd name="T14" fmla="*/ 3 w 19"/>
                <a:gd name="T15" fmla="*/ 9 h 12"/>
                <a:gd name="T16" fmla="*/ 1 w 19"/>
                <a:gd name="T17" fmla="*/ 10 h 12"/>
                <a:gd name="T18" fmla="*/ 1 w 19"/>
                <a:gd name="T19" fmla="*/ 10 h 12"/>
                <a:gd name="T20" fmla="*/ 1 w 19"/>
                <a:gd name="T21" fmla="*/ 10 h 12"/>
                <a:gd name="T22" fmla="*/ 3 w 19"/>
                <a:gd name="T23" fmla="*/ 8 h 12"/>
                <a:gd name="T24" fmla="*/ 19 w 19"/>
                <a:gd name="T25" fmla="*/ 0 h 12"/>
                <a:gd name="T26" fmla="*/ 19 w 19"/>
                <a:gd name="T27" fmla="*/ 0 h 12"/>
                <a:gd name="T28" fmla="*/ 19 w 19"/>
                <a:gd name="T29" fmla="*/ 0 h 12"/>
                <a:gd name="T30" fmla="*/ 19 w 19"/>
                <a:gd name="T31" fmla="*/ 2 h 12"/>
                <a:gd name="T32" fmla="*/ 18 w 19"/>
                <a:gd name="T33" fmla="*/ 5 h 12"/>
                <a:gd name="T34" fmla="*/ 18 w 19"/>
                <a:gd name="T35" fmla="*/ 5 h 12"/>
                <a:gd name="T36" fmla="*/ 16 w 19"/>
                <a:gd name="T37" fmla="*/ 6 h 12"/>
                <a:gd name="T38" fmla="*/ 4 w 19"/>
                <a:gd name="T39" fmla="*/ 11 h 12"/>
                <a:gd name="T40" fmla="*/ 4 w 19"/>
                <a:gd name="T41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2">
                  <a:moveTo>
                    <a:pt x="4" y="12"/>
                  </a:moveTo>
                  <a:cubicBezTo>
                    <a:pt x="4" y="12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7" y="9"/>
                    <a:pt x="12" y="7"/>
                    <a:pt x="15" y="6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8" y="3"/>
                    <a:pt x="18" y="2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4" y="3"/>
                    <a:pt x="7" y="7"/>
                    <a:pt x="3" y="9"/>
                  </a:cubicBezTo>
                  <a:cubicBezTo>
                    <a:pt x="1" y="11"/>
                    <a:pt x="1" y="11"/>
                    <a:pt x="1" y="10"/>
                  </a:cubicBezTo>
                  <a:cubicBezTo>
                    <a:pt x="1" y="10"/>
                    <a:pt x="0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1" y="9"/>
                    <a:pt x="2" y="9"/>
                    <a:pt x="3" y="8"/>
                  </a:cubicBezTo>
                  <a:cubicBezTo>
                    <a:pt x="7" y="6"/>
                    <a:pt x="14" y="2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1"/>
                    <a:pt x="19" y="1"/>
                    <a:pt x="19" y="2"/>
                  </a:cubicBezTo>
                  <a:cubicBezTo>
                    <a:pt x="19" y="3"/>
                    <a:pt x="19" y="4"/>
                    <a:pt x="18" y="5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2" y="8"/>
                    <a:pt x="8" y="10"/>
                    <a:pt x="4" y="11"/>
                  </a:cubicBezTo>
                  <a:cubicBezTo>
                    <a:pt x="4" y="11"/>
                    <a:pt x="4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0" name="Freeform 524">
              <a:extLst>
                <a:ext uri="{FF2B5EF4-FFF2-40B4-BE49-F238E27FC236}">
                  <a16:creationId xmlns:a16="http://schemas.microsoft.com/office/drawing/2014/main" id="{D8B946BF-C099-47A1-8338-7FFC4BE6A0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98"/>
              <a:ext cx="5" cy="12"/>
            </a:xfrm>
            <a:custGeom>
              <a:avLst/>
              <a:gdLst>
                <a:gd name="T0" fmla="*/ 1 w 2"/>
                <a:gd name="T1" fmla="*/ 5 h 5"/>
                <a:gd name="T2" fmla="*/ 1 w 2"/>
                <a:gd name="T3" fmla="*/ 5 h 5"/>
                <a:gd name="T4" fmla="*/ 0 w 2"/>
                <a:gd name="T5" fmla="*/ 5 h 5"/>
                <a:gd name="T6" fmla="*/ 1 w 2"/>
                <a:gd name="T7" fmla="*/ 0 h 5"/>
                <a:gd name="T8" fmla="*/ 1 w 2"/>
                <a:gd name="T9" fmla="*/ 0 h 5"/>
                <a:gd name="T10" fmla="*/ 2 w 2"/>
                <a:gd name="T11" fmla="*/ 0 h 5"/>
                <a:gd name="T12" fmla="*/ 1 w 2"/>
                <a:gd name="T13" fmla="*/ 5 h 5"/>
                <a:gd name="T14" fmla="*/ 1 w 2"/>
                <a:gd name="T1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0" y="5"/>
                    <a:pt x="0" y="5"/>
                  </a:cubicBezTo>
                  <a:cubicBezTo>
                    <a:pt x="1" y="3"/>
                    <a:pt x="1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2"/>
                    <a:pt x="2" y="3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1" name="Freeform 525">
              <a:extLst>
                <a:ext uri="{FF2B5EF4-FFF2-40B4-BE49-F238E27FC236}">
                  <a16:creationId xmlns:a16="http://schemas.microsoft.com/office/drawing/2014/main" id="{3FA24428-277E-445D-A016-3DC04F7D9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57"/>
              <a:ext cx="20" cy="53"/>
            </a:xfrm>
            <a:custGeom>
              <a:avLst/>
              <a:gdLst>
                <a:gd name="T0" fmla="*/ 7 w 8"/>
                <a:gd name="T1" fmla="*/ 21 h 21"/>
                <a:gd name="T2" fmla="*/ 7 w 8"/>
                <a:gd name="T3" fmla="*/ 21 h 21"/>
                <a:gd name="T4" fmla="*/ 6 w 8"/>
                <a:gd name="T5" fmla="*/ 20 h 21"/>
                <a:gd name="T6" fmla="*/ 5 w 8"/>
                <a:gd name="T7" fmla="*/ 18 h 21"/>
                <a:gd name="T8" fmla="*/ 5 w 8"/>
                <a:gd name="T9" fmla="*/ 18 h 21"/>
                <a:gd name="T10" fmla="*/ 6 w 8"/>
                <a:gd name="T11" fmla="*/ 18 h 21"/>
                <a:gd name="T12" fmla="*/ 7 w 8"/>
                <a:gd name="T13" fmla="*/ 19 h 21"/>
                <a:gd name="T14" fmla="*/ 7 w 8"/>
                <a:gd name="T15" fmla="*/ 20 h 21"/>
                <a:gd name="T16" fmla="*/ 7 w 8"/>
                <a:gd name="T17" fmla="*/ 18 h 21"/>
                <a:gd name="T18" fmla="*/ 7 w 8"/>
                <a:gd name="T19" fmla="*/ 15 h 21"/>
                <a:gd name="T20" fmla="*/ 4 w 8"/>
                <a:gd name="T21" fmla="*/ 9 h 21"/>
                <a:gd name="T22" fmla="*/ 0 w 8"/>
                <a:gd name="T23" fmla="*/ 1 h 21"/>
                <a:gd name="T24" fmla="*/ 0 w 8"/>
                <a:gd name="T25" fmla="*/ 0 h 21"/>
                <a:gd name="T26" fmla="*/ 1 w 8"/>
                <a:gd name="T27" fmla="*/ 0 h 21"/>
                <a:gd name="T28" fmla="*/ 5 w 8"/>
                <a:gd name="T29" fmla="*/ 9 h 21"/>
                <a:gd name="T30" fmla="*/ 8 w 8"/>
                <a:gd name="T31" fmla="*/ 15 h 21"/>
                <a:gd name="T32" fmla="*/ 8 w 8"/>
                <a:gd name="T33" fmla="*/ 19 h 21"/>
                <a:gd name="T34" fmla="*/ 8 w 8"/>
                <a:gd name="T35" fmla="*/ 21 h 21"/>
                <a:gd name="T36" fmla="*/ 8 w 8"/>
                <a:gd name="T37" fmla="*/ 21 h 21"/>
                <a:gd name="T38" fmla="*/ 7 w 8"/>
                <a:gd name="T3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" h="21">
                  <a:moveTo>
                    <a:pt x="7" y="21"/>
                  </a:moveTo>
                  <a:cubicBezTo>
                    <a:pt x="7" y="21"/>
                    <a:pt x="7" y="21"/>
                    <a:pt x="7" y="21"/>
                  </a:cubicBezTo>
                  <a:cubicBezTo>
                    <a:pt x="7" y="21"/>
                    <a:pt x="6" y="20"/>
                    <a:pt x="6" y="20"/>
                  </a:cubicBezTo>
                  <a:cubicBezTo>
                    <a:pt x="6" y="19"/>
                    <a:pt x="5" y="19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7"/>
                    <a:pt x="5" y="17"/>
                    <a:pt x="6" y="18"/>
                  </a:cubicBezTo>
                  <a:cubicBezTo>
                    <a:pt x="6" y="18"/>
                    <a:pt x="6" y="19"/>
                    <a:pt x="7" y="19"/>
                  </a:cubicBezTo>
                  <a:cubicBezTo>
                    <a:pt x="7" y="19"/>
                    <a:pt x="7" y="19"/>
                    <a:pt x="7" y="20"/>
                  </a:cubicBezTo>
                  <a:cubicBezTo>
                    <a:pt x="7" y="19"/>
                    <a:pt x="7" y="19"/>
                    <a:pt x="7" y="18"/>
                  </a:cubicBezTo>
                  <a:cubicBezTo>
                    <a:pt x="7" y="17"/>
                    <a:pt x="7" y="16"/>
                    <a:pt x="7" y="15"/>
                  </a:cubicBezTo>
                  <a:cubicBezTo>
                    <a:pt x="7" y="15"/>
                    <a:pt x="6" y="12"/>
                    <a:pt x="4" y="9"/>
                  </a:cubicBezTo>
                  <a:cubicBezTo>
                    <a:pt x="3" y="6"/>
                    <a:pt x="1" y="3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2"/>
                    <a:pt x="3" y="6"/>
                    <a:pt x="5" y="9"/>
                  </a:cubicBezTo>
                  <a:cubicBezTo>
                    <a:pt x="7" y="13"/>
                    <a:pt x="8" y="15"/>
                    <a:pt x="8" y="15"/>
                  </a:cubicBezTo>
                  <a:cubicBezTo>
                    <a:pt x="8" y="15"/>
                    <a:pt x="8" y="17"/>
                    <a:pt x="8" y="19"/>
                  </a:cubicBezTo>
                  <a:cubicBezTo>
                    <a:pt x="8" y="19"/>
                    <a:pt x="8" y="20"/>
                    <a:pt x="8" y="21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7" y="21"/>
                    <a:pt x="7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2" name="Freeform 526">
              <a:extLst>
                <a:ext uri="{FF2B5EF4-FFF2-40B4-BE49-F238E27FC236}">
                  <a16:creationId xmlns:a16="http://schemas.microsoft.com/office/drawing/2014/main" id="{FD75E67B-6270-4F49-B121-6B651DE7E8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57"/>
              <a:ext cx="46" cy="18"/>
            </a:xfrm>
            <a:custGeom>
              <a:avLst/>
              <a:gdLst>
                <a:gd name="T0" fmla="*/ 18 w 18"/>
                <a:gd name="T1" fmla="*/ 7 h 7"/>
                <a:gd name="T2" fmla="*/ 18 w 18"/>
                <a:gd name="T3" fmla="*/ 7 h 7"/>
                <a:gd name="T4" fmla="*/ 13 w 18"/>
                <a:gd name="T5" fmla="*/ 5 h 7"/>
                <a:gd name="T6" fmla="*/ 0 w 18"/>
                <a:gd name="T7" fmla="*/ 0 h 7"/>
                <a:gd name="T8" fmla="*/ 0 w 18"/>
                <a:gd name="T9" fmla="*/ 0 h 7"/>
                <a:gd name="T10" fmla="*/ 0 w 18"/>
                <a:gd name="T11" fmla="*/ 0 h 7"/>
                <a:gd name="T12" fmla="*/ 13 w 18"/>
                <a:gd name="T13" fmla="*/ 4 h 7"/>
                <a:gd name="T14" fmla="*/ 18 w 18"/>
                <a:gd name="T15" fmla="*/ 6 h 7"/>
                <a:gd name="T16" fmla="*/ 18 w 18"/>
                <a:gd name="T17" fmla="*/ 6 h 7"/>
                <a:gd name="T18" fmla="*/ 18 w 18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">
                  <a:moveTo>
                    <a:pt x="18" y="7"/>
                  </a:moveTo>
                  <a:cubicBezTo>
                    <a:pt x="18" y="7"/>
                    <a:pt x="18" y="7"/>
                    <a:pt x="18" y="7"/>
                  </a:cubicBezTo>
                  <a:cubicBezTo>
                    <a:pt x="16" y="6"/>
                    <a:pt x="15" y="6"/>
                    <a:pt x="13" y="5"/>
                  </a:cubicBezTo>
                  <a:cubicBezTo>
                    <a:pt x="8" y="3"/>
                    <a:pt x="2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9" y="3"/>
                    <a:pt x="13" y="4"/>
                  </a:cubicBezTo>
                  <a:cubicBezTo>
                    <a:pt x="15" y="5"/>
                    <a:pt x="17" y="5"/>
                    <a:pt x="18" y="6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6"/>
                    <a:pt x="18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3" name="Freeform 527">
              <a:extLst>
                <a:ext uri="{FF2B5EF4-FFF2-40B4-BE49-F238E27FC236}">
                  <a16:creationId xmlns:a16="http://schemas.microsoft.com/office/drawing/2014/main" id="{59496BA7-5724-4204-B3CE-3411F903D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3" y="2178"/>
              <a:ext cx="2" cy="12"/>
            </a:xfrm>
            <a:custGeom>
              <a:avLst/>
              <a:gdLst>
                <a:gd name="T0" fmla="*/ 0 w 1"/>
                <a:gd name="T1" fmla="*/ 5 h 5"/>
                <a:gd name="T2" fmla="*/ 0 w 1"/>
                <a:gd name="T3" fmla="*/ 5 h 5"/>
                <a:gd name="T4" fmla="*/ 0 w 1"/>
                <a:gd name="T5" fmla="*/ 5 h 5"/>
                <a:gd name="T6" fmla="*/ 0 w 1"/>
                <a:gd name="T7" fmla="*/ 2 h 5"/>
                <a:gd name="T8" fmla="*/ 0 w 1"/>
                <a:gd name="T9" fmla="*/ 0 h 5"/>
                <a:gd name="T10" fmla="*/ 1 w 1"/>
                <a:gd name="T11" fmla="*/ 0 h 5"/>
                <a:gd name="T12" fmla="*/ 1 w 1"/>
                <a:gd name="T13" fmla="*/ 0 h 5"/>
                <a:gd name="T14" fmla="*/ 1 w 1"/>
                <a:gd name="T15" fmla="*/ 2 h 5"/>
                <a:gd name="T16" fmla="*/ 0 w 1"/>
                <a:gd name="T17" fmla="*/ 5 h 5"/>
                <a:gd name="T18" fmla="*/ 0 w 1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5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5"/>
                    <a:pt x="1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4" name="Freeform 528">
              <a:extLst>
                <a:ext uri="{FF2B5EF4-FFF2-40B4-BE49-F238E27FC236}">
                  <a16:creationId xmlns:a16="http://schemas.microsoft.com/office/drawing/2014/main" id="{2B5DCBFF-B4BD-48B2-8328-5731E8B33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3" y="2170"/>
              <a:ext cx="5" cy="15"/>
            </a:xfrm>
            <a:custGeom>
              <a:avLst/>
              <a:gdLst>
                <a:gd name="T0" fmla="*/ 1 w 2"/>
                <a:gd name="T1" fmla="*/ 6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5 h 6"/>
                <a:gd name="T8" fmla="*/ 1 w 2"/>
                <a:gd name="T9" fmla="*/ 5 h 6"/>
                <a:gd name="T10" fmla="*/ 1 w 2"/>
                <a:gd name="T11" fmla="*/ 1 h 6"/>
                <a:gd name="T12" fmla="*/ 2 w 2"/>
                <a:gd name="T13" fmla="*/ 0 h 6"/>
                <a:gd name="T14" fmla="*/ 2 w 2"/>
                <a:gd name="T15" fmla="*/ 1 h 6"/>
                <a:gd name="T16" fmla="*/ 2 w 2"/>
                <a:gd name="T17" fmla="*/ 6 h 6"/>
                <a:gd name="T18" fmla="*/ 2 w 2"/>
                <a:gd name="T19" fmla="*/ 6 h 6"/>
                <a:gd name="T20" fmla="*/ 1 w 2"/>
                <a:gd name="T21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" h="6"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5" name="Freeform 529">
              <a:extLst>
                <a:ext uri="{FF2B5EF4-FFF2-40B4-BE49-F238E27FC236}">
                  <a16:creationId xmlns:a16="http://schemas.microsoft.com/office/drawing/2014/main" id="{EB43F37C-FD33-4C50-A8D5-16032F2659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5" y="2140"/>
              <a:ext cx="8" cy="48"/>
            </a:xfrm>
            <a:custGeom>
              <a:avLst/>
              <a:gdLst>
                <a:gd name="T0" fmla="*/ 1 w 3"/>
                <a:gd name="T1" fmla="*/ 19 h 19"/>
                <a:gd name="T2" fmla="*/ 0 w 3"/>
                <a:gd name="T3" fmla="*/ 19 h 19"/>
                <a:gd name="T4" fmla="*/ 0 w 3"/>
                <a:gd name="T5" fmla="*/ 18 h 19"/>
                <a:gd name="T6" fmla="*/ 1 w 3"/>
                <a:gd name="T7" fmla="*/ 17 h 19"/>
                <a:gd name="T8" fmla="*/ 1 w 3"/>
                <a:gd name="T9" fmla="*/ 17 h 19"/>
                <a:gd name="T10" fmla="*/ 2 w 3"/>
                <a:gd name="T11" fmla="*/ 10 h 19"/>
                <a:gd name="T12" fmla="*/ 1 w 3"/>
                <a:gd name="T13" fmla="*/ 1 h 19"/>
                <a:gd name="T14" fmla="*/ 1 w 3"/>
                <a:gd name="T15" fmla="*/ 1 h 19"/>
                <a:gd name="T16" fmla="*/ 2 w 3"/>
                <a:gd name="T17" fmla="*/ 1 h 19"/>
                <a:gd name="T18" fmla="*/ 3 w 3"/>
                <a:gd name="T19" fmla="*/ 10 h 19"/>
                <a:gd name="T20" fmla="*/ 1 w 3"/>
                <a:gd name="T21" fmla="*/ 18 h 19"/>
                <a:gd name="T22" fmla="*/ 1 w 3"/>
                <a:gd name="T2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" h="19">
                  <a:moveTo>
                    <a:pt x="1" y="19"/>
                  </a:moveTo>
                  <a:cubicBezTo>
                    <a:pt x="1" y="19"/>
                    <a:pt x="1" y="19"/>
                    <a:pt x="0" y="1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7"/>
                    <a:pt x="0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2" y="15"/>
                    <a:pt x="2" y="13"/>
                    <a:pt x="2" y="10"/>
                  </a:cubicBezTo>
                  <a:cubicBezTo>
                    <a:pt x="2" y="7"/>
                    <a:pt x="2" y="4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4"/>
                    <a:pt x="3" y="7"/>
                    <a:pt x="3" y="10"/>
                  </a:cubicBezTo>
                  <a:cubicBezTo>
                    <a:pt x="3" y="13"/>
                    <a:pt x="2" y="16"/>
                    <a:pt x="1" y="18"/>
                  </a:cubicBezTo>
                  <a:cubicBezTo>
                    <a:pt x="1" y="18"/>
                    <a:pt x="1" y="19"/>
                    <a:pt x="1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6" name="Freeform 530">
              <a:extLst>
                <a:ext uri="{FF2B5EF4-FFF2-40B4-BE49-F238E27FC236}">
                  <a16:creationId xmlns:a16="http://schemas.microsoft.com/office/drawing/2014/main" id="{D40E90C7-69E4-47B1-A6BE-FD9D26CEA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150"/>
              <a:ext cx="2" cy="10"/>
            </a:xfrm>
            <a:custGeom>
              <a:avLst/>
              <a:gdLst>
                <a:gd name="T0" fmla="*/ 1 w 1"/>
                <a:gd name="T1" fmla="*/ 4 h 4"/>
                <a:gd name="T2" fmla="*/ 1 w 1"/>
                <a:gd name="T3" fmla="*/ 4 h 4"/>
                <a:gd name="T4" fmla="*/ 0 w 1"/>
                <a:gd name="T5" fmla="*/ 4 h 4"/>
                <a:gd name="T6" fmla="*/ 0 w 1"/>
                <a:gd name="T7" fmla="*/ 2 h 4"/>
                <a:gd name="T8" fmla="*/ 0 w 1"/>
                <a:gd name="T9" fmla="*/ 1 h 4"/>
                <a:gd name="T10" fmla="*/ 1 w 1"/>
                <a:gd name="T11" fmla="*/ 0 h 4"/>
                <a:gd name="T12" fmla="*/ 1 w 1"/>
                <a:gd name="T13" fmla="*/ 1 h 4"/>
                <a:gd name="T14" fmla="*/ 1 w 1"/>
                <a:gd name="T15" fmla="*/ 2 h 4"/>
                <a:gd name="T16" fmla="*/ 1 w 1"/>
                <a:gd name="T17" fmla="*/ 4 h 4"/>
                <a:gd name="T18" fmla="*/ 1 w 1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7" name="Freeform 531">
              <a:extLst>
                <a:ext uri="{FF2B5EF4-FFF2-40B4-BE49-F238E27FC236}">
                  <a16:creationId xmlns:a16="http://schemas.microsoft.com/office/drawing/2014/main" id="{F8F6CB3D-4687-4F37-BBFD-642790EA3B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0" y="2170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0 h 3"/>
                <a:gd name="T8" fmla="*/ 1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8" name="Freeform 532">
              <a:extLst>
                <a:ext uri="{FF2B5EF4-FFF2-40B4-BE49-F238E27FC236}">
                  <a16:creationId xmlns:a16="http://schemas.microsoft.com/office/drawing/2014/main" id="{1E586654-05FD-46DB-8492-1154D513F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2175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1 w 2"/>
                <a:gd name="T9" fmla="*/ 1 h 3"/>
                <a:gd name="T10" fmla="*/ 1 w 2"/>
                <a:gd name="T11" fmla="*/ 1 h 3"/>
                <a:gd name="T12" fmla="*/ 0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1"/>
                    <a:pt x="1" y="0"/>
                    <a:pt x="1" y="1"/>
                  </a:cubicBezTo>
                  <a:cubicBezTo>
                    <a:pt x="1" y="1"/>
                    <a:pt x="2" y="1"/>
                    <a:pt x="1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9" name="Freeform 533">
              <a:extLst>
                <a:ext uri="{FF2B5EF4-FFF2-40B4-BE49-F238E27FC236}">
                  <a16:creationId xmlns:a16="http://schemas.microsoft.com/office/drawing/2014/main" id="{69142BC7-6717-446F-8F1E-20253F5E4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2180"/>
              <a:ext cx="8" cy="8"/>
            </a:xfrm>
            <a:custGeom>
              <a:avLst/>
              <a:gdLst>
                <a:gd name="T0" fmla="*/ 1 w 3"/>
                <a:gd name="T1" fmla="*/ 3 h 3"/>
                <a:gd name="T2" fmla="*/ 1 w 3"/>
                <a:gd name="T3" fmla="*/ 3 h 3"/>
                <a:gd name="T4" fmla="*/ 1 w 3"/>
                <a:gd name="T5" fmla="*/ 3 h 3"/>
                <a:gd name="T6" fmla="*/ 2 w 3"/>
                <a:gd name="T7" fmla="*/ 0 h 3"/>
                <a:gd name="T8" fmla="*/ 2 w 3"/>
                <a:gd name="T9" fmla="*/ 0 h 3"/>
                <a:gd name="T10" fmla="*/ 2 w 3"/>
                <a:gd name="T11" fmla="*/ 1 h 3"/>
                <a:gd name="T12" fmla="*/ 1 w 3"/>
                <a:gd name="T13" fmla="*/ 3 h 3"/>
                <a:gd name="T14" fmla="*/ 1 w 3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0" name="Freeform 534">
              <a:extLst>
                <a:ext uri="{FF2B5EF4-FFF2-40B4-BE49-F238E27FC236}">
                  <a16:creationId xmlns:a16="http://schemas.microsoft.com/office/drawing/2014/main" id="{5326AA58-33DF-47F2-9BD4-7E0726149F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5" y="2183"/>
              <a:ext cx="7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0 w 3"/>
                <a:gd name="T5" fmla="*/ 3 h 4"/>
                <a:gd name="T6" fmla="*/ 2 w 3"/>
                <a:gd name="T7" fmla="*/ 1 h 4"/>
                <a:gd name="T8" fmla="*/ 2 w 3"/>
                <a:gd name="T9" fmla="*/ 0 h 4"/>
                <a:gd name="T10" fmla="*/ 3 w 3"/>
                <a:gd name="T11" fmla="*/ 1 h 4"/>
                <a:gd name="T12" fmla="*/ 1 w 3"/>
                <a:gd name="T13" fmla="*/ 3 h 4"/>
                <a:gd name="T14" fmla="*/ 1 w 3"/>
                <a:gd name="T15" fmla="*/ 4 h 4"/>
                <a:gd name="T16" fmla="*/ 1 w 3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1" y="2"/>
                    <a:pt x="1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1" name="Freeform 535">
              <a:extLst>
                <a:ext uri="{FF2B5EF4-FFF2-40B4-BE49-F238E27FC236}">
                  <a16:creationId xmlns:a16="http://schemas.microsoft.com/office/drawing/2014/main" id="{6A23E0D8-D91F-4897-89C6-FF085267A3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2188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4 h 4"/>
                <a:gd name="T4" fmla="*/ 0 w 2"/>
                <a:gd name="T5" fmla="*/ 3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0 h 4"/>
                <a:gd name="T12" fmla="*/ 1 w 2"/>
                <a:gd name="T13" fmla="*/ 3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2" name="Freeform 536">
              <a:extLst>
                <a:ext uri="{FF2B5EF4-FFF2-40B4-BE49-F238E27FC236}">
                  <a16:creationId xmlns:a16="http://schemas.microsoft.com/office/drawing/2014/main" id="{90A55EA5-C880-4E27-B84E-539F764AF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2" y="2190"/>
              <a:ext cx="8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0 w 3"/>
                <a:gd name="T5" fmla="*/ 3 h 4"/>
                <a:gd name="T6" fmla="*/ 2 w 3"/>
                <a:gd name="T7" fmla="*/ 0 h 4"/>
                <a:gd name="T8" fmla="*/ 3 w 3"/>
                <a:gd name="T9" fmla="*/ 0 h 4"/>
                <a:gd name="T10" fmla="*/ 3 w 3"/>
                <a:gd name="T11" fmla="*/ 0 h 4"/>
                <a:gd name="T12" fmla="*/ 1 w 3"/>
                <a:gd name="T13" fmla="*/ 4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2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3" name="Freeform 537">
              <a:extLst>
                <a:ext uri="{FF2B5EF4-FFF2-40B4-BE49-F238E27FC236}">
                  <a16:creationId xmlns:a16="http://schemas.microsoft.com/office/drawing/2014/main" id="{5BFF6AC2-4427-416C-9F12-6D9B6D467D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7" y="2193"/>
              <a:ext cx="8" cy="12"/>
            </a:xfrm>
            <a:custGeom>
              <a:avLst/>
              <a:gdLst>
                <a:gd name="T0" fmla="*/ 1 w 3"/>
                <a:gd name="T1" fmla="*/ 5 h 5"/>
                <a:gd name="T2" fmla="*/ 0 w 3"/>
                <a:gd name="T3" fmla="*/ 5 h 5"/>
                <a:gd name="T4" fmla="*/ 0 w 3"/>
                <a:gd name="T5" fmla="*/ 4 h 5"/>
                <a:gd name="T6" fmla="*/ 2 w 3"/>
                <a:gd name="T7" fmla="*/ 0 h 5"/>
                <a:gd name="T8" fmla="*/ 2 w 3"/>
                <a:gd name="T9" fmla="*/ 0 h 5"/>
                <a:gd name="T10" fmla="*/ 3 w 3"/>
                <a:gd name="T11" fmla="*/ 0 h 5"/>
                <a:gd name="T12" fmla="*/ 3 w 3"/>
                <a:gd name="T13" fmla="*/ 0 h 5"/>
                <a:gd name="T14" fmla="*/ 3 w 3"/>
                <a:gd name="T15" fmla="*/ 1 h 5"/>
                <a:gd name="T16" fmla="*/ 1 w 3"/>
                <a:gd name="T17" fmla="*/ 4 h 5"/>
                <a:gd name="T18" fmla="*/ 1 w 3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5">
                  <a:moveTo>
                    <a:pt x="1" y="5"/>
                  </a:moveTo>
                  <a:cubicBezTo>
                    <a:pt x="1" y="5"/>
                    <a:pt x="1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1" y="3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2"/>
                    <a:pt x="2" y="3"/>
                    <a:pt x="1" y="4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4" name="Freeform 538">
              <a:extLst>
                <a:ext uri="{FF2B5EF4-FFF2-40B4-BE49-F238E27FC236}">
                  <a16:creationId xmlns:a16="http://schemas.microsoft.com/office/drawing/2014/main" id="{849BE033-4CD1-4BFB-A731-6DF63BC18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2" y="2195"/>
              <a:ext cx="10" cy="13"/>
            </a:xfrm>
            <a:custGeom>
              <a:avLst/>
              <a:gdLst>
                <a:gd name="T0" fmla="*/ 1 w 4"/>
                <a:gd name="T1" fmla="*/ 5 h 5"/>
                <a:gd name="T2" fmla="*/ 1 w 4"/>
                <a:gd name="T3" fmla="*/ 5 h 5"/>
                <a:gd name="T4" fmla="*/ 1 w 4"/>
                <a:gd name="T5" fmla="*/ 4 h 5"/>
                <a:gd name="T6" fmla="*/ 3 w 4"/>
                <a:gd name="T7" fmla="*/ 0 h 5"/>
                <a:gd name="T8" fmla="*/ 3 w 4"/>
                <a:gd name="T9" fmla="*/ 0 h 5"/>
                <a:gd name="T10" fmla="*/ 3 w 4"/>
                <a:gd name="T11" fmla="*/ 1 h 5"/>
                <a:gd name="T12" fmla="*/ 1 w 4"/>
                <a:gd name="T13" fmla="*/ 4 h 5"/>
                <a:gd name="T14" fmla="*/ 1 w 4"/>
                <a:gd name="T15" fmla="*/ 5 h 5"/>
                <a:gd name="T16" fmla="*/ 1 w 4"/>
                <a:gd name="T17" fmla="*/ 5 h 5"/>
                <a:gd name="T18" fmla="*/ 1 w 4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0" y="5"/>
                    <a:pt x="1" y="4"/>
                    <a:pt x="1" y="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4" y="0"/>
                    <a:pt x="3" y="1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5" name="Freeform 539">
              <a:extLst>
                <a:ext uri="{FF2B5EF4-FFF2-40B4-BE49-F238E27FC236}">
                  <a16:creationId xmlns:a16="http://schemas.microsoft.com/office/drawing/2014/main" id="{5E410758-E1F7-4059-86A8-708252CCA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0" y="2198"/>
              <a:ext cx="7" cy="15"/>
            </a:xfrm>
            <a:custGeom>
              <a:avLst/>
              <a:gdLst>
                <a:gd name="T0" fmla="*/ 1 w 3"/>
                <a:gd name="T1" fmla="*/ 6 h 6"/>
                <a:gd name="T2" fmla="*/ 0 w 3"/>
                <a:gd name="T3" fmla="*/ 5 h 6"/>
                <a:gd name="T4" fmla="*/ 0 w 3"/>
                <a:gd name="T5" fmla="*/ 5 h 6"/>
                <a:gd name="T6" fmla="*/ 2 w 3"/>
                <a:gd name="T7" fmla="*/ 0 h 6"/>
                <a:gd name="T8" fmla="*/ 3 w 3"/>
                <a:gd name="T9" fmla="*/ 0 h 6"/>
                <a:gd name="T10" fmla="*/ 3 w 3"/>
                <a:gd name="T11" fmla="*/ 0 h 6"/>
                <a:gd name="T12" fmla="*/ 1 w 3"/>
                <a:gd name="T13" fmla="*/ 5 h 6"/>
                <a:gd name="T14" fmla="*/ 1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3"/>
                    <a:pt x="2" y="1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2" y="4"/>
                    <a:pt x="1" y="5"/>
                  </a:cubicBezTo>
                  <a:cubicBezTo>
                    <a:pt x="1" y="5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6" name="Freeform 540">
              <a:extLst>
                <a:ext uri="{FF2B5EF4-FFF2-40B4-BE49-F238E27FC236}">
                  <a16:creationId xmlns:a16="http://schemas.microsoft.com/office/drawing/2014/main" id="{CF003F89-751E-491F-BCCA-216B671E8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5" y="2198"/>
              <a:ext cx="7" cy="15"/>
            </a:xfrm>
            <a:custGeom>
              <a:avLst/>
              <a:gdLst>
                <a:gd name="T0" fmla="*/ 1 w 3"/>
                <a:gd name="T1" fmla="*/ 6 h 6"/>
                <a:gd name="T2" fmla="*/ 1 w 3"/>
                <a:gd name="T3" fmla="*/ 6 h 6"/>
                <a:gd name="T4" fmla="*/ 0 w 3"/>
                <a:gd name="T5" fmla="*/ 6 h 6"/>
                <a:gd name="T6" fmla="*/ 2 w 3"/>
                <a:gd name="T7" fmla="*/ 1 h 6"/>
                <a:gd name="T8" fmla="*/ 3 w 3"/>
                <a:gd name="T9" fmla="*/ 0 h 6"/>
                <a:gd name="T10" fmla="*/ 3 w 3"/>
                <a:gd name="T11" fmla="*/ 1 h 6"/>
                <a:gd name="T12" fmla="*/ 1 w 3"/>
                <a:gd name="T13" fmla="*/ 6 h 6"/>
                <a:gd name="T14" fmla="*/ 1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ubicBezTo>
                    <a:pt x="1" y="4"/>
                    <a:pt x="2" y="2"/>
                    <a:pt x="2" y="1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2" y="3"/>
                    <a:pt x="2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7" name="Freeform 541">
              <a:extLst>
                <a:ext uri="{FF2B5EF4-FFF2-40B4-BE49-F238E27FC236}">
                  <a16:creationId xmlns:a16="http://schemas.microsoft.com/office/drawing/2014/main" id="{566C715E-EB7D-4720-BF79-D162941701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2" y="2198"/>
              <a:ext cx="8" cy="15"/>
            </a:xfrm>
            <a:custGeom>
              <a:avLst/>
              <a:gdLst>
                <a:gd name="T0" fmla="*/ 0 w 3"/>
                <a:gd name="T1" fmla="*/ 6 h 6"/>
                <a:gd name="T2" fmla="*/ 0 w 3"/>
                <a:gd name="T3" fmla="*/ 6 h 6"/>
                <a:gd name="T4" fmla="*/ 0 w 3"/>
                <a:gd name="T5" fmla="*/ 6 h 6"/>
                <a:gd name="T6" fmla="*/ 2 w 3"/>
                <a:gd name="T7" fmla="*/ 0 h 6"/>
                <a:gd name="T8" fmla="*/ 2 w 3"/>
                <a:gd name="T9" fmla="*/ 0 h 6"/>
                <a:gd name="T10" fmla="*/ 3 w 3"/>
                <a:gd name="T11" fmla="*/ 1 h 6"/>
                <a:gd name="T12" fmla="*/ 1 w 3"/>
                <a:gd name="T13" fmla="*/ 6 h 6"/>
                <a:gd name="T14" fmla="*/ 0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8" name="Freeform 542">
              <a:extLst>
                <a:ext uri="{FF2B5EF4-FFF2-40B4-BE49-F238E27FC236}">
                  <a16:creationId xmlns:a16="http://schemas.microsoft.com/office/drawing/2014/main" id="{9CC6DADE-983F-459B-BBC7-1C783CFCA1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2198"/>
              <a:ext cx="8" cy="15"/>
            </a:xfrm>
            <a:custGeom>
              <a:avLst/>
              <a:gdLst>
                <a:gd name="T0" fmla="*/ 1 w 3"/>
                <a:gd name="T1" fmla="*/ 6 h 6"/>
                <a:gd name="T2" fmla="*/ 0 w 3"/>
                <a:gd name="T3" fmla="*/ 6 h 6"/>
                <a:gd name="T4" fmla="*/ 0 w 3"/>
                <a:gd name="T5" fmla="*/ 6 h 6"/>
                <a:gd name="T6" fmla="*/ 2 w 3"/>
                <a:gd name="T7" fmla="*/ 1 h 6"/>
                <a:gd name="T8" fmla="*/ 3 w 3"/>
                <a:gd name="T9" fmla="*/ 0 h 6"/>
                <a:gd name="T10" fmla="*/ 3 w 3"/>
                <a:gd name="T11" fmla="*/ 1 h 6"/>
                <a:gd name="T12" fmla="*/ 1 w 3"/>
                <a:gd name="T13" fmla="*/ 5 h 6"/>
                <a:gd name="T14" fmla="*/ 1 w 3"/>
                <a:gd name="T15" fmla="*/ 6 h 6"/>
                <a:gd name="T16" fmla="*/ 1 w 3"/>
                <a:gd name="T17" fmla="*/ 6 h 6"/>
                <a:gd name="T18" fmla="*/ 1 w 3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9" name="Freeform 543">
              <a:extLst>
                <a:ext uri="{FF2B5EF4-FFF2-40B4-BE49-F238E27FC236}">
                  <a16:creationId xmlns:a16="http://schemas.microsoft.com/office/drawing/2014/main" id="{CB4F9170-02E2-44B6-A0C3-22535476A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" y="2198"/>
              <a:ext cx="8" cy="15"/>
            </a:xfrm>
            <a:custGeom>
              <a:avLst/>
              <a:gdLst>
                <a:gd name="T0" fmla="*/ 0 w 3"/>
                <a:gd name="T1" fmla="*/ 6 h 6"/>
                <a:gd name="T2" fmla="*/ 0 w 3"/>
                <a:gd name="T3" fmla="*/ 6 h 6"/>
                <a:gd name="T4" fmla="*/ 0 w 3"/>
                <a:gd name="T5" fmla="*/ 6 h 6"/>
                <a:gd name="T6" fmla="*/ 2 w 3"/>
                <a:gd name="T7" fmla="*/ 0 h 6"/>
                <a:gd name="T8" fmla="*/ 2 w 3"/>
                <a:gd name="T9" fmla="*/ 0 h 6"/>
                <a:gd name="T10" fmla="*/ 3 w 3"/>
                <a:gd name="T11" fmla="*/ 0 h 6"/>
                <a:gd name="T12" fmla="*/ 1 w 3"/>
                <a:gd name="T13" fmla="*/ 6 h 6"/>
                <a:gd name="T14" fmla="*/ 0 w 3"/>
                <a:gd name="T15" fmla="*/ 6 h 6"/>
                <a:gd name="T16" fmla="*/ 0 w 3"/>
                <a:gd name="T1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4"/>
                    <a:pt x="1" y="2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1" y="4"/>
                    <a:pt x="1" y="6"/>
                  </a:cubicBezTo>
                  <a:cubicBezTo>
                    <a:pt x="1" y="6"/>
                    <a:pt x="1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0" name="Freeform 544">
              <a:extLst>
                <a:ext uri="{FF2B5EF4-FFF2-40B4-BE49-F238E27FC236}">
                  <a16:creationId xmlns:a16="http://schemas.microsoft.com/office/drawing/2014/main" id="{67C0BAA2-AE4C-4405-9CD4-97B97623AA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203"/>
              <a:ext cx="5" cy="10"/>
            </a:xfrm>
            <a:custGeom>
              <a:avLst/>
              <a:gdLst>
                <a:gd name="T0" fmla="*/ 1 w 2"/>
                <a:gd name="T1" fmla="*/ 4 h 4"/>
                <a:gd name="T2" fmla="*/ 0 w 2"/>
                <a:gd name="T3" fmla="*/ 4 h 4"/>
                <a:gd name="T4" fmla="*/ 0 w 2"/>
                <a:gd name="T5" fmla="*/ 3 h 4"/>
                <a:gd name="T6" fmla="*/ 2 w 2"/>
                <a:gd name="T7" fmla="*/ 0 h 4"/>
                <a:gd name="T8" fmla="*/ 2 w 2"/>
                <a:gd name="T9" fmla="*/ 0 h 4"/>
                <a:gd name="T10" fmla="*/ 2 w 2"/>
                <a:gd name="T11" fmla="*/ 0 h 4"/>
                <a:gd name="T12" fmla="*/ 1 w 2"/>
                <a:gd name="T13" fmla="*/ 3 h 4"/>
                <a:gd name="T14" fmla="*/ 1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1" y="4"/>
                  </a:moveTo>
                  <a:cubicBezTo>
                    <a:pt x="1" y="4"/>
                    <a:pt x="1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1" name="Freeform 545">
              <a:extLst>
                <a:ext uri="{FF2B5EF4-FFF2-40B4-BE49-F238E27FC236}">
                  <a16:creationId xmlns:a16="http://schemas.microsoft.com/office/drawing/2014/main" id="{EA54D0B4-0E67-49A7-ABFD-6DF763FFF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6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2" name="Freeform 546">
              <a:extLst>
                <a:ext uri="{FF2B5EF4-FFF2-40B4-BE49-F238E27FC236}">
                  <a16:creationId xmlns:a16="http://schemas.microsoft.com/office/drawing/2014/main" id="{3979EA0E-4D6E-468C-A289-4200D0A10E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2" y="2168"/>
              <a:ext cx="6" cy="7"/>
            </a:xfrm>
            <a:custGeom>
              <a:avLst/>
              <a:gdLst>
                <a:gd name="T0" fmla="*/ 1 w 2"/>
                <a:gd name="T1" fmla="*/ 3 h 3"/>
                <a:gd name="T2" fmla="*/ 1 w 2"/>
                <a:gd name="T3" fmla="*/ 3 h 3"/>
                <a:gd name="T4" fmla="*/ 1 w 2"/>
                <a:gd name="T5" fmla="*/ 2 h 3"/>
                <a:gd name="T6" fmla="*/ 1 w 2"/>
                <a:gd name="T7" fmla="*/ 1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3" name="Freeform 547">
              <a:extLst>
                <a:ext uri="{FF2B5EF4-FFF2-40B4-BE49-F238E27FC236}">
                  <a16:creationId xmlns:a16="http://schemas.microsoft.com/office/drawing/2014/main" id="{D72AF222-5834-4938-AC23-75747CA7C2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" y="2173"/>
              <a:ext cx="5" cy="7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4" name="Freeform 548">
              <a:extLst>
                <a:ext uri="{FF2B5EF4-FFF2-40B4-BE49-F238E27FC236}">
                  <a16:creationId xmlns:a16="http://schemas.microsoft.com/office/drawing/2014/main" id="{3FDA29FC-5D5E-4088-BF14-8949BEF33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178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3 h 4"/>
                <a:gd name="T4" fmla="*/ 0 w 2"/>
                <a:gd name="T5" fmla="*/ 3 h 4"/>
                <a:gd name="T6" fmla="*/ 1 w 2"/>
                <a:gd name="T7" fmla="*/ 0 h 4"/>
                <a:gd name="T8" fmla="*/ 1 w 2"/>
                <a:gd name="T9" fmla="*/ 0 h 4"/>
                <a:gd name="T10" fmla="*/ 2 w 2"/>
                <a:gd name="T11" fmla="*/ 1 h 4"/>
                <a:gd name="T12" fmla="*/ 1 w 2"/>
                <a:gd name="T13" fmla="*/ 3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5" name="Freeform 549">
              <a:extLst>
                <a:ext uri="{FF2B5EF4-FFF2-40B4-BE49-F238E27FC236}">
                  <a16:creationId xmlns:a16="http://schemas.microsoft.com/office/drawing/2014/main" id="{ADC5A362-8C98-4164-B3F2-791F99E993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83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3 h 4"/>
                <a:gd name="T4" fmla="*/ 0 w 2"/>
                <a:gd name="T5" fmla="*/ 3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1 h 4"/>
                <a:gd name="T12" fmla="*/ 1 w 2"/>
                <a:gd name="T13" fmla="*/ 3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0" y="3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6" name="Freeform 550">
              <a:extLst>
                <a:ext uri="{FF2B5EF4-FFF2-40B4-BE49-F238E27FC236}">
                  <a16:creationId xmlns:a16="http://schemas.microsoft.com/office/drawing/2014/main" id="{56DEE473-CE84-48A2-B9F0-6CFC67F94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88"/>
              <a:ext cx="8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1 w 3"/>
                <a:gd name="T5" fmla="*/ 3 h 4"/>
                <a:gd name="T6" fmla="*/ 2 w 3"/>
                <a:gd name="T7" fmla="*/ 0 h 4"/>
                <a:gd name="T8" fmla="*/ 3 w 3"/>
                <a:gd name="T9" fmla="*/ 0 h 4"/>
                <a:gd name="T10" fmla="*/ 3 w 3"/>
                <a:gd name="T11" fmla="*/ 1 h 4"/>
                <a:gd name="T12" fmla="*/ 1 w 3"/>
                <a:gd name="T13" fmla="*/ 3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0" y="3"/>
                    <a:pt x="1" y="3"/>
                  </a:cubicBezTo>
                  <a:cubicBezTo>
                    <a:pt x="1" y="2"/>
                    <a:pt x="1" y="1"/>
                    <a:pt x="2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7" name="Freeform 551">
              <a:extLst>
                <a:ext uri="{FF2B5EF4-FFF2-40B4-BE49-F238E27FC236}">
                  <a16:creationId xmlns:a16="http://schemas.microsoft.com/office/drawing/2014/main" id="{62685549-755E-49BE-8833-EFF6F1CBF9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3" y="2193"/>
              <a:ext cx="7" cy="1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0 w 3"/>
                <a:gd name="T5" fmla="*/ 4 h 4"/>
                <a:gd name="T6" fmla="*/ 1 w 3"/>
                <a:gd name="T7" fmla="*/ 2 h 4"/>
                <a:gd name="T8" fmla="*/ 1 w 3"/>
                <a:gd name="T9" fmla="*/ 1 h 4"/>
                <a:gd name="T10" fmla="*/ 2 w 3"/>
                <a:gd name="T11" fmla="*/ 0 h 4"/>
                <a:gd name="T12" fmla="*/ 2 w 3"/>
                <a:gd name="T13" fmla="*/ 0 h 4"/>
                <a:gd name="T14" fmla="*/ 3 w 3"/>
                <a:gd name="T15" fmla="*/ 0 h 4"/>
                <a:gd name="T16" fmla="*/ 2 w 3"/>
                <a:gd name="T17" fmla="*/ 2 h 4"/>
                <a:gd name="T18" fmla="*/ 2 w 3"/>
                <a:gd name="T19" fmla="*/ 2 h 4"/>
                <a:gd name="T20" fmla="*/ 1 w 3"/>
                <a:gd name="T21" fmla="*/ 4 h 4"/>
                <a:gd name="T22" fmla="*/ 1 w 3"/>
                <a:gd name="T2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1"/>
                    <a:pt x="2" y="1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1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8" name="Freeform 552">
              <a:extLst>
                <a:ext uri="{FF2B5EF4-FFF2-40B4-BE49-F238E27FC236}">
                  <a16:creationId xmlns:a16="http://schemas.microsoft.com/office/drawing/2014/main" id="{7569BEB2-E1CA-4877-92A6-667EE6F3DE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5" y="2200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2 h 3"/>
                <a:gd name="T4" fmla="*/ 0 w 2"/>
                <a:gd name="T5" fmla="*/ 2 h 3"/>
                <a:gd name="T6" fmla="*/ 1 w 2"/>
                <a:gd name="T7" fmla="*/ 0 h 3"/>
                <a:gd name="T8" fmla="*/ 2 w 2"/>
                <a:gd name="T9" fmla="*/ 0 h 3"/>
                <a:gd name="T10" fmla="*/ 2 w 2"/>
                <a:gd name="T11" fmla="*/ 0 h 3"/>
                <a:gd name="T12" fmla="*/ 1 w 2"/>
                <a:gd name="T13" fmla="*/ 2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9" name="Freeform 553">
              <a:extLst>
                <a:ext uri="{FF2B5EF4-FFF2-40B4-BE49-F238E27FC236}">
                  <a16:creationId xmlns:a16="http://schemas.microsoft.com/office/drawing/2014/main" id="{727B3666-A190-4F78-94AB-3B13E7F9DA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157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1 w 1"/>
                <a:gd name="T5" fmla="*/ 1 h 2"/>
                <a:gd name="T6" fmla="*/ 1 w 1"/>
                <a:gd name="T7" fmla="*/ 1 h 2"/>
                <a:gd name="T8" fmla="*/ 1 w 1"/>
                <a:gd name="T9" fmla="*/ 1 h 2"/>
                <a:gd name="T10" fmla="*/ 1 w 1"/>
                <a:gd name="T11" fmla="*/ 2 h 2"/>
                <a:gd name="T12" fmla="*/ 0 w 1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0" name="Freeform 554">
              <a:extLst>
                <a:ext uri="{FF2B5EF4-FFF2-40B4-BE49-F238E27FC236}">
                  <a16:creationId xmlns:a16="http://schemas.microsoft.com/office/drawing/2014/main" id="{9BE83D2B-4992-4773-89AE-87C10F22DC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" y="2160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1" name="Freeform 555">
              <a:extLst>
                <a:ext uri="{FF2B5EF4-FFF2-40B4-BE49-F238E27FC236}">
                  <a16:creationId xmlns:a16="http://schemas.microsoft.com/office/drawing/2014/main" id="{0ECB0672-E16F-4972-B9DC-275CFB491C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5" y="2162"/>
              <a:ext cx="5" cy="6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2" name="Freeform 556">
              <a:extLst>
                <a:ext uri="{FF2B5EF4-FFF2-40B4-BE49-F238E27FC236}">
                  <a16:creationId xmlns:a16="http://schemas.microsoft.com/office/drawing/2014/main" id="{D39BED11-5C58-497C-AA92-A1E1C8223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0" y="2162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1 w 2"/>
                <a:gd name="T9" fmla="*/ 0 h 3"/>
                <a:gd name="T10" fmla="*/ 2 w 2"/>
                <a:gd name="T11" fmla="*/ 1 h 3"/>
                <a:gd name="T12" fmla="*/ 1 w 2"/>
                <a:gd name="T13" fmla="*/ 2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3" name="Freeform 557">
              <a:extLst>
                <a:ext uri="{FF2B5EF4-FFF2-40B4-BE49-F238E27FC236}">
                  <a16:creationId xmlns:a16="http://schemas.microsoft.com/office/drawing/2014/main" id="{06DA2B0D-6F71-4BB9-85F4-47D81101FD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" y="2165"/>
              <a:ext cx="5" cy="8"/>
            </a:xfrm>
            <a:custGeom>
              <a:avLst/>
              <a:gdLst>
                <a:gd name="T0" fmla="*/ 1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4" name="Freeform 558">
              <a:extLst>
                <a:ext uri="{FF2B5EF4-FFF2-40B4-BE49-F238E27FC236}">
                  <a16:creationId xmlns:a16="http://schemas.microsoft.com/office/drawing/2014/main" id="{53735B28-1116-4994-AD13-F721E6BA41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" y="2168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5" name="Freeform 559">
              <a:extLst>
                <a:ext uri="{FF2B5EF4-FFF2-40B4-BE49-F238E27FC236}">
                  <a16:creationId xmlns:a16="http://schemas.microsoft.com/office/drawing/2014/main" id="{C7FDEFA1-5A16-4D0A-BBE9-135D932A0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170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6" name="Freeform 560">
              <a:extLst>
                <a:ext uri="{FF2B5EF4-FFF2-40B4-BE49-F238E27FC236}">
                  <a16:creationId xmlns:a16="http://schemas.microsoft.com/office/drawing/2014/main" id="{41FAC8A7-EA53-4AB2-93BA-08BAF31EE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170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1 w 2"/>
                <a:gd name="T7" fmla="*/ 0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1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7" name="Freeform 561">
              <a:extLst>
                <a:ext uri="{FF2B5EF4-FFF2-40B4-BE49-F238E27FC236}">
                  <a16:creationId xmlns:a16="http://schemas.microsoft.com/office/drawing/2014/main" id="{F48939CF-78B0-4ED6-AE9B-B9769B39E1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3" y="2175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8" name="Freeform 562">
              <a:extLst>
                <a:ext uri="{FF2B5EF4-FFF2-40B4-BE49-F238E27FC236}">
                  <a16:creationId xmlns:a16="http://schemas.microsoft.com/office/drawing/2014/main" id="{1A047715-F416-489F-A6CC-370C1D0576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0" y="2193"/>
              <a:ext cx="8" cy="15"/>
            </a:xfrm>
            <a:custGeom>
              <a:avLst/>
              <a:gdLst>
                <a:gd name="T0" fmla="*/ 1 w 3"/>
                <a:gd name="T1" fmla="*/ 6 h 6"/>
                <a:gd name="T2" fmla="*/ 1 w 3"/>
                <a:gd name="T3" fmla="*/ 6 h 6"/>
                <a:gd name="T4" fmla="*/ 0 w 3"/>
                <a:gd name="T5" fmla="*/ 6 h 6"/>
                <a:gd name="T6" fmla="*/ 2 w 3"/>
                <a:gd name="T7" fmla="*/ 1 h 6"/>
                <a:gd name="T8" fmla="*/ 2 w 3"/>
                <a:gd name="T9" fmla="*/ 0 h 6"/>
                <a:gd name="T10" fmla="*/ 3 w 3"/>
                <a:gd name="T11" fmla="*/ 1 h 6"/>
                <a:gd name="T12" fmla="*/ 1 w 3"/>
                <a:gd name="T13" fmla="*/ 6 h 6"/>
                <a:gd name="T14" fmla="*/ 1 w 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9" name="Freeform 563">
              <a:extLst>
                <a:ext uri="{FF2B5EF4-FFF2-40B4-BE49-F238E27FC236}">
                  <a16:creationId xmlns:a16="http://schemas.microsoft.com/office/drawing/2014/main" id="{63D1886B-330C-45AE-A1FC-6FB9D1B8DB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" y="2190"/>
              <a:ext cx="5" cy="18"/>
            </a:xfrm>
            <a:custGeom>
              <a:avLst/>
              <a:gdLst>
                <a:gd name="T0" fmla="*/ 0 w 2"/>
                <a:gd name="T1" fmla="*/ 7 h 7"/>
                <a:gd name="T2" fmla="*/ 0 w 2"/>
                <a:gd name="T3" fmla="*/ 7 h 7"/>
                <a:gd name="T4" fmla="*/ 0 w 2"/>
                <a:gd name="T5" fmla="*/ 6 h 7"/>
                <a:gd name="T6" fmla="*/ 2 w 2"/>
                <a:gd name="T7" fmla="*/ 1 h 7"/>
                <a:gd name="T8" fmla="*/ 2 w 2"/>
                <a:gd name="T9" fmla="*/ 0 h 7"/>
                <a:gd name="T10" fmla="*/ 2 w 2"/>
                <a:gd name="T11" fmla="*/ 1 h 7"/>
                <a:gd name="T12" fmla="*/ 1 w 2"/>
                <a:gd name="T13" fmla="*/ 6 h 7"/>
                <a:gd name="T14" fmla="*/ 1 w 2"/>
                <a:gd name="T15" fmla="*/ 6 h 7"/>
                <a:gd name="T16" fmla="*/ 1 w 2"/>
                <a:gd name="T17" fmla="*/ 7 h 7"/>
                <a:gd name="T18" fmla="*/ 0 w 2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6"/>
                    <a:pt x="0" y="6"/>
                  </a:cubicBezTo>
                  <a:cubicBezTo>
                    <a:pt x="1" y="4"/>
                    <a:pt x="1" y="3"/>
                    <a:pt x="2" y="1"/>
                  </a:cubicBezTo>
                  <a:cubicBezTo>
                    <a:pt x="2" y="1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3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0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0" name="Freeform 564">
              <a:extLst>
                <a:ext uri="{FF2B5EF4-FFF2-40B4-BE49-F238E27FC236}">
                  <a16:creationId xmlns:a16="http://schemas.microsoft.com/office/drawing/2014/main" id="{2554C058-0138-44AB-B620-C47B125A5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" y="2188"/>
              <a:ext cx="5" cy="17"/>
            </a:xfrm>
            <a:custGeom>
              <a:avLst/>
              <a:gdLst>
                <a:gd name="T0" fmla="*/ 0 w 2"/>
                <a:gd name="T1" fmla="*/ 7 h 7"/>
                <a:gd name="T2" fmla="*/ 0 w 2"/>
                <a:gd name="T3" fmla="*/ 7 h 7"/>
                <a:gd name="T4" fmla="*/ 0 w 2"/>
                <a:gd name="T5" fmla="*/ 6 h 7"/>
                <a:gd name="T6" fmla="*/ 1 w 2"/>
                <a:gd name="T7" fmla="*/ 1 h 7"/>
                <a:gd name="T8" fmla="*/ 2 w 2"/>
                <a:gd name="T9" fmla="*/ 0 h 7"/>
                <a:gd name="T10" fmla="*/ 2 w 2"/>
                <a:gd name="T11" fmla="*/ 1 h 7"/>
                <a:gd name="T12" fmla="*/ 1 w 2"/>
                <a:gd name="T13" fmla="*/ 6 h 7"/>
                <a:gd name="T14" fmla="*/ 1 w 2"/>
                <a:gd name="T15" fmla="*/ 6 h 7"/>
                <a:gd name="T16" fmla="*/ 1 w 2"/>
                <a:gd name="T17" fmla="*/ 7 h 7"/>
                <a:gd name="T18" fmla="*/ 0 w 2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6"/>
                    <a:pt x="0" y="6"/>
                  </a:cubicBezTo>
                  <a:cubicBezTo>
                    <a:pt x="0" y="4"/>
                    <a:pt x="1" y="2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7"/>
                    <a:pt x="0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1" name="Freeform 565">
              <a:extLst>
                <a:ext uri="{FF2B5EF4-FFF2-40B4-BE49-F238E27FC236}">
                  <a16:creationId xmlns:a16="http://schemas.microsoft.com/office/drawing/2014/main" id="{C96A535F-681F-4D8E-9D97-EC550A151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183"/>
              <a:ext cx="5" cy="17"/>
            </a:xfrm>
            <a:custGeom>
              <a:avLst/>
              <a:gdLst>
                <a:gd name="T0" fmla="*/ 0 w 2"/>
                <a:gd name="T1" fmla="*/ 7 h 7"/>
                <a:gd name="T2" fmla="*/ 0 w 2"/>
                <a:gd name="T3" fmla="*/ 7 h 7"/>
                <a:gd name="T4" fmla="*/ 0 w 2"/>
                <a:gd name="T5" fmla="*/ 6 h 7"/>
                <a:gd name="T6" fmla="*/ 1 w 2"/>
                <a:gd name="T7" fmla="*/ 1 h 7"/>
                <a:gd name="T8" fmla="*/ 2 w 2"/>
                <a:gd name="T9" fmla="*/ 0 h 7"/>
                <a:gd name="T10" fmla="*/ 2 w 2"/>
                <a:gd name="T11" fmla="*/ 1 h 7"/>
                <a:gd name="T12" fmla="*/ 1 w 2"/>
                <a:gd name="T13" fmla="*/ 7 h 7"/>
                <a:gd name="T14" fmla="*/ 0 w 2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1" y="4"/>
                    <a:pt x="1" y="3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2" y="3"/>
                    <a:pt x="1" y="5"/>
                    <a:pt x="1" y="7"/>
                  </a:cubicBezTo>
                  <a:cubicBezTo>
                    <a:pt x="1" y="7"/>
                    <a:pt x="0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2" name="Freeform 566">
              <a:extLst>
                <a:ext uri="{FF2B5EF4-FFF2-40B4-BE49-F238E27FC236}">
                  <a16:creationId xmlns:a16="http://schemas.microsoft.com/office/drawing/2014/main" id="{82FCB31C-A28D-44EC-B371-A1A0E211CC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5" y="2147"/>
              <a:ext cx="5" cy="10"/>
            </a:xfrm>
            <a:custGeom>
              <a:avLst/>
              <a:gdLst>
                <a:gd name="T0" fmla="*/ 1 w 2"/>
                <a:gd name="T1" fmla="*/ 4 h 4"/>
                <a:gd name="T2" fmla="*/ 1 w 2"/>
                <a:gd name="T3" fmla="*/ 4 h 4"/>
                <a:gd name="T4" fmla="*/ 0 w 2"/>
                <a:gd name="T5" fmla="*/ 4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1 h 4"/>
                <a:gd name="T12" fmla="*/ 1 w 2"/>
                <a:gd name="T13" fmla="*/ 4 h 4"/>
                <a:gd name="T14" fmla="*/ 1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3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3" name="Freeform 567">
              <a:extLst>
                <a:ext uri="{FF2B5EF4-FFF2-40B4-BE49-F238E27FC236}">
                  <a16:creationId xmlns:a16="http://schemas.microsoft.com/office/drawing/2014/main" id="{929FD7ED-60D2-4098-B089-392C1413B5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3" y="2145"/>
              <a:ext cx="5" cy="10"/>
            </a:xfrm>
            <a:custGeom>
              <a:avLst/>
              <a:gdLst>
                <a:gd name="T0" fmla="*/ 0 w 2"/>
                <a:gd name="T1" fmla="*/ 4 h 4"/>
                <a:gd name="T2" fmla="*/ 0 w 2"/>
                <a:gd name="T3" fmla="*/ 4 h 4"/>
                <a:gd name="T4" fmla="*/ 0 w 2"/>
                <a:gd name="T5" fmla="*/ 3 h 4"/>
                <a:gd name="T6" fmla="*/ 1 w 2"/>
                <a:gd name="T7" fmla="*/ 0 h 4"/>
                <a:gd name="T8" fmla="*/ 2 w 2"/>
                <a:gd name="T9" fmla="*/ 0 h 4"/>
                <a:gd name="T10" fmla="*/ 2 w 2"/>
                <a:gd name="T11" fmla="*/ 0 h 4"/>
                <a:gd name="T12" fmla="*/ 1 w 2"/>
                <a:gd name="T13" fmla="*/ 4 h 4"/>
                <a:gd name="T14" fmla="*/ 0 w 2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3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4" name="Freeform 568">
              <a:extLst>
                <a:ext uri="{FF2B5EF4-FFF2-40B4-BE49-F238E27FC236}">
                  <a16:creationId xmlns:a16="http://schemas.microsoft.com/office/drawing/2014/main" id="{9A4049FF-7F33-4879-8F86-98023FC77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5" y="2142"/>
              <a:ext cx="8" cy="13"/>
            </a:xfrm>
            <a:custGeom>
              <a:avLst/>
              <a:gdLst>
                <a:gd name="T0" fmla="*/ 1 w 3"/>
                <a:gd name="T1" fmla="*/ 5 h 5"/>
                <a:gd name="T2" fmla="*/ 1 w 3"/>
                <a:gd name="T3" fmla="*/ 5 h 5"/>
                <a:gd name="T4" fmla="*/ 0 w 3"/>
                <a:gd name="T5" fmla="*/ 4 h 5"/>
                <a:gd name="T6" fmla="*/ 2 w 3"/>
                <a:gd name="T7" fmla="*/ 0 h 5"/>
                <a:gd name="T8" fmla="*/ 3 w 3"/>
                <a:gd name="T9" fmla="*/ 0 h 5"/>
                <a:gd name="T10" fmla="*/ 3 w 3"/>
                <a:gd name="T11" fmla="*/ 0 h 5"/>
                <a:gd name="T12" fmla="*/ 1 w 3"/>
                <a:gd name="T13" fmla="*/ 4 h 5"/>
                <a:gd name="T14" fmla="*/ 1 w 3"/>
                <a:gd name="T1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1" y="3"/>
                    <a:pt x="1" y="1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2" y="3"/>
                    <a:pt x="1" y="4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5" name="Freeform 569">
              <a:extLst>
                <a:ext uri="{FF2B5EF4-FFF2-40B4-BE49-F238E27FC236}">
                  <a16:creationId xmlns:a16="http://schemas.microsoft.com/office/drawing/2014/main" id="{C33BE39D-6017-477D-95C6-DCF01DA3D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3" y="2137"/>
              <a:ext cx="5" cy="13"/>
            </a:xfrm>
            <a:custGeom>
              <a:avLst/>
              <a:gdLst>
                <a:gd name="T0" fmla="*/ 0 w 2"/>
                <a:gd name="T1" fmla="*/ 5 h 5"/>
                <a:gd name="T2" fmla="*/ 0 w 2"/>
                <a:gd name="T3" fmla="*/ 5 h 5"/>
                <a:gd name="T4" fmla="*/ 0 w 2"/>
                <a:gd name="T5" fmla="*/ 5 h 5"/>
                <a:gd name="T6" fmla="*/ 2 w 2"/>
                <a:gd name="T7" fmla="*/ 0 h 5"/>
                <a:gd name="T8" fmla="*/ 2 w 2"/>
                <a:gd name="T9" fmla="*/ 0 h 5"/>
                <a:gd name="T10" fmla="*/ 2 w 2"/>
                <a:gd name="T11" fmla="*/ 1 h 5"/>
                <a:gd name="T12" fmla="*/ 1 w 2"/>
                <a:gd name="T13" fmla="*/ 5 h 5"/>
                <a:gd name="T14" fmla="*/ 0 w 2"/>
                <a:gd name="T1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0" y="5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6" name="Freeform 570">
              <a:extLst>
                <a:ext uri="{FF2B5EF4-FFF2-40B4-BE49-F238E27FC236}">
                  <a16:creationId xmlns:a16="http://schemas.microsoft.com/office/drawing/2014/main" id="{4BC32926-A0C9-4613-B510-5AEC8CC05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" y="2132"/>
              <a:ext cx="5" cy="15"/>
            </a:xfrm>
            <a:custGeom>
              <a:avLst/>
              <a:gdLst>
                <a:gd name="T0" fmla="*/ 0 w 2"/>
                <a:gd name="T1" fmla="*/ 6 h 6"/>
                <a:gd name="T2" fmla="*/ 0 w 2"/>
                <a:gd name="T3" fmla="*/ 6 h 6"/>
                <a:gd name="T4" fmla="*/ 0 w 2"/>
                <a:gd name="T5" fmla="*/ 5 h 6"/>
                <a:gd name="T6" fmla="*/ 1 w 2"/>
                <a:gd name="T7" fmla="*/ 1 h 6"/>
                <a:gd name="T8" fmla="*/ 2 w 2"/>
                <a:gd name="T9" fmla="*/ 0 h 6"/>
                <a:gd name="T10" fmla="*/ 2 w 2"/>
                <a:gd name="T11" fmla="*/ 1 h 6"/>
                <a:gd name="T12" fmla="*/ 1 w 2"/>
                <a:gd name="T13" fmla="*/ 6 h 6"/>
                <a:gd name="T14" fmla="*/ 0 w 2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4"/>
                    <a:pt x="1" y="2"/>
                    <a:pt x="1" y="1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4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7" name="Freeform 571">
              <a:extLst>
                <a:ext uri="{FF2B5EF4-FFF2-40B4-BE49-F238E27FC236}">
                  <a16:creationId xmlns:a16="http://schemas.microsoft.com/office/drawing/2014/main" id="{432E2AE2-A872-41EB-84F0-1338FF5E60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5" y="2130"/>
              <a:ext cx="8" cy="15"/>
            </a:xfrm>
            <a:custGeom>
              <a:avLst/>
              <a:gdLst>
                <a:gd name="T0" fmla="*/ 1 w 3"/>
                <a:gd name="T1" fmla="*/ 6 h 6"/>
                <a:gd name="T2" fmla="*/ 0 w 3"/>
                <a:gd name="T3" fmla="*/ 5 h 6"/>
                <a:gd name="T4" fmla="*/ 0 w 3"/>
                <a:gd name="T5" fmla="*/ 5 h 6"/>
                <a:gd name="T6" fmla="*/ 2 w 3"/>
                <a:gd name="T7" fmla="*/ 0 h 6"/>
                <a:gd name="T8" fmla="*/ 2 w 3"/>
                <a:gd name="T9" fmla="*/ 0 h 6"/>
                <a:gd name="T10" fmla="*/ 3 w 3"/>
                <a:gd name="T11" fmla="*/ 0 h 6"/>
                <a:gd name="T12" fmla="*/ 1 w 3"/>
                <a:gd name="T13" fmla="*/ 5 h 6"/>
                <a:gd name="T14" fmla="*/ 1 w 3"/>
                <a:gd name="T15" fmla="*/ 5 h 6"/>
                <a:gd name="T16" fmla="*/ 1 w 3"/>
                <a:gd name="T17" fmla="*/ 6 h 6"/>
                <a:gd name="T18" fmla="*/ 1 w 3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6">
                  <a:moveTo>
                    <a:pt x="1" y="6"/>
                  </a:moveTo>
                  <a:cubicBezTo>
                    <a:pt x="0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3"/>
                    <a:pt x="1" y="2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1" y="3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8" name="Freeform 572">
              <a:extLst>
                <a:ext uri="{FF2B5EF4-FFF2-40B4-BE49-F238E27FC236}">
                  <a16:creationId xmlns:a16="http://schemas.microsoft.com/office/drawing/2014/main" id="{FA38BD2C-796A-4DA7-B8B7-ACCAA814A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127"/>
              <a:ext cx="5" cy="15"/>
            </a:xfrm>
            <a:custGeom>
              <a:avLst/>
              <a:gdLst>
                <a:gd name="T0" fmla="*/ 0 w 2"/>
                <a:gd name="T1" fmla="*/ 6 h 6"/>
                <a:gd name="T2" fmla="*/ 0 w 2"/>
                <a:gd name="T3" fmla="*/ 6 h 6"/>
                <a:gd name="T4" fmla="*/ 0 w 2"/>
                <a:gd name="T5" fmla="*/ 5 h 6"/>
                <a:gd name="T6" fmla="*/ 1 w 2"/>
                <a:gd name="T7" fmla="*/ 1 h 6"/>
                <a:gd name="T8" fmla="*/ 2 w 2"/>
                <a:gd name="T9" fmla="*/ 0 h 6"/>
                <a:gd name="T10" fmla="*/ 2 w 2"/>
                <a:gd name="T11" fmla="*/ 1 h 6"/>
                <a:gd name="T12" fmla="*/ 1 w 2"/>
                <a:gd name="T13" fmla="*/ 5 h 6"/>
                <a:gd name="T14" fmla="*/ 1 w 2"/>
                <a:gd name="T15" fmla="*/ 5 h 6"/>
                <a:gd name="T16" fmla="*/ 1 w 2"/>
                <a:gd name="T17" fmla="*/ 6 h 6"/>
                <a:gd name="T18" fmla="*/ 0 w 2"/>
                <a:gd name="T1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4"/>
                    <a:pt x="1" y="2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"/>
                    <a:pt x="1" y="4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142" name="Group 575">
            <a:extLst>
              <a:ext uri="{FF2B5EF4-FFF2-40B4-BE49-F238E27FC236}">
                <a16:creationId xmlns:a16="http://schemas.microsoft.com/office/drawing/2014/main" id="{43F0D409-F29E-46D8-832E-70DB926CC73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92517" y="3080084"/>
            <a:ext cx="1002568" cy="775797"/>
            <a:chOff x="3538" y="1339"/>
            <a:chExt cx="168" cy="130"/>
          </a:xfrm>
          <a:solidFill>
            <a:schemeClr val="bg1"/>
          </a:solidFill>
        </p:grpSpPr>
        <p:sp>
          <p:nvSpPr>
            <p:cNvPr id="420" name="Freeform 576">
              <a:extLst>
                <a:ext uri="{FF2B5EF4-FFF2-40B4-BE49-F238E27FC236}">
                  <a16:creationId xmlns:a16="http://schemas.microsoft.com/office/drawing/2014/main" id="{F0FEC8A9-55DF-486D-BE8A-89DAFF799A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45" y="1339"/>
              <a:ext cx="101" cy="70"/>
            </a:xfrm>
            <a:custGeom>
              <a:avLst/>
              <a:gdLst>
                <a:gd name="T0" fmla="*/ 1 w 41"/>
                <a:gd name="T1" fmla="*/ 25 h 28"/>
                <a:gd name="T2" fmla="*/ 1 w 41"/>
                <a:gd name="T3" fmla="*/ 10 h 28"/>
                <a:gd name="T4" fmla="*/ 3 w 41"/>
                <a:gd name="T5" fmla="*/ 0 h 28"/>
                <a:gd name="T6" fmla="*/ 9 w 41"/>
                <a:gd name="T7" fmla="*/ 0 h 28"/>
                <a:gd name="T8" fmla="*/ 38 w 41"/>
                <a:gd name="T9" fmla="*/ 0 h 28"/>
                <a:gd name="T10" fmla="*/ 40 w 41"/>
                <a:gd name="T11" fmla="*/ 6 h 28"/>
                <a:gd name="T12" fmla="*/ 40 w 41"/>
                <a:gd name="T13" fmla="*/ 19 h 28"/>
                <a:gd name="T14" fmla="*/ 40 w 41"/>
                <a:gd name="T15" fmla="*/ 26 h 28"/>
                <a:gd name="T16" fmla="*/ 35 w 41"/>
                <a:gd name="T17" fmla="*/ 28 h 28"/>
                <a:gd name="T18" fmla="*/ 32 w 41"/>
                <a:gd name="T19" fmla="*/ 28 h 28"/>
                <a:gd name="T20" fmla="*/ 11 w 41"/>
                <a:gd name="T21" fmla="*/ 28 h 28"/>
                <a:gd name="T22" fmla="*/ 6 w 41"/>
                <a:gd name="T23" fmla="*/ 28 h 28"/>
                <a:gd name="T24" fmla="*/ 3 w 41"/>
                <a:gd name="T25" fmla="*/ 1 h 28"/>
                <a:gd name="T26" fmla="*/ 2 w 41"/>
                <a:gd name="T27" fmla="*/ 1 h 28"/>
                <a:gd name="T28" fmla="*/ 1 w 41"/>
                <a:gd name="T29" fmla="*/ 11 h 28"/>
                <a:gd name="T30" fmla="*/ 6 w 41"/>
                <a:gd name="T31" fmla="*/ 28 h 28"/>
                <a:gd name="T32" fmla="*/ 11 w 41"/>
                <a:gd name="T33" fmla="*/ 27 h 28"/>
                <a:gd name="T34" fmla="*/ 32 w 41"/>
                <a:gd name="T35" fmla="*/ 28 h 28"/>
                <a:gd name="T36" fmla="*/ 35 w 41"/>
                <a:gd name="T37" fmla="*/ 28 h 28"/>
                <a:gd name="T38" fmla="*/ 40 w 41"/>
                <a:gd name="T39" fmla="*/ 26 h 28"/>
                <a:gd name="T40" fmla="*/ 40 w 41"/>
                <a:gd name="T41" fmla="*/ 19 h 28"/>
                <a:gd name="T42" fmla="*/ 40 w 41"/>
                <a:gd name="T43" fmla="*/ 6 h 28"/>
                <a:gd name="T44" fmla="*/ 38 w 41"/>
                <a:gd name="T45" fmla="*/ 1 h 28"/>
                <a:gd name="T46" fmla="*/ 9 w 41"/>
                <a:gd name="T47" fmla="*/ 1 h 28"/>
                <a:gd name="T48" fmla="*/ 7 w 41"/>
                <a:gd name="T49" fmla="*/ 24 h 28"/>
                <a:gd name="T50" fmla="*/ 3 w 41"/>
                <a:gd name="T51" fmla="*/ 23 h 28"/>
                <a:gd name="T52" fmla="*/ 3 w 41"/>
                <a:gd name="T53" fmla="*/ 9 h 28"/>
                <a:gd name="T54" fmla="*/ 4 w 41"/>
                <a:gd name="T55" fmla="*/ 2 h 28"/>
                <a:gd name="T56" fmla="*/ 38 w 41"/>
                <a:gd name="T57" fmla="*/ 3 h 28"/>
                <a:gd name="T58" fmla="*/ 38 w 41"/>
                <a:gd name="T59" fmla="*/ 5 h 28"/>
                <a:gd name="T60" fmla="*/ 38 w 41"/>
                <a:gd name="T61" fmla="*/ 24 h 28"/>
                <a:gd name="T62" fmla="*/ 7 w 41"/>
                <a:gd name="T63" fmla="*/ 24 h 28"/>
                <a:gd name="T64" fmla="*/ 7 w 41"/>
                <a:gd name="T65" fmla="*/ 23 h 28"/>
                <a:gd name="T66" fmla="*/ 12 w 41"/>
                <a:gd name="T67" fmla="*/ 23 h 28"/>
                <a:gd name="T68" fmla="*/ 37 w 41"/>
                <a:gd name="T69" fmla="*/ 5 h 28"/>
                <a:gd name="T70" fmla="*/ 37 w 41"/>
                <a:gd name="T71" fmla="*/ 3 h 28"/>
                <a:gd name="T72" fmla="*/ 4 w 41"/>
                <a:gd name="T73" fmla="*/ 3 h 28"/>
                <a:gd name="T74" fmla="*/ 4 w 41"/>
                <a:gd name="T75" fmla="*/ 9 h 28"/>
                <a:gd name="T76" fmla="*/ 4 w 41"/>
                <a:gd name="T77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" h="28">
                  <a:moveTo>
                    <a:pt x="6" y="28"/>
                  </a:moveTo>
                  <a:cubicBezTo>
                    <a:pt x="5" y="28"/>
                    <a:pt x="1" y="28"/>
                    <a:pt x="1" y="25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cubicBezTo>
                    <a:pt x="0" y="6"/>
                    <a:pt x="0" y="2"/>
                    <a:pt x="2" y="1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4" y="0"/>
                    <a:pt x="5" y="0"/>
                    <a:pt x="6" y="0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10" y="0"/>
                    <a:pt x="11" y="0"/>
                    <a:pt x="12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9" y="0"/>
                    <a:pt x="39" y="0"/>
                    <a:pt x="40" y="1"/>
                  </a:cubicBezTo>
                  <a:cubicBezTo>
                    <a:pt x="41" y="2"/>
                    <a:pt x="41" y="4"/>
                    <a:pt x="40" y="6"/>
                  </a:cubicBezTo>
                  <a:cubicBezTo>
                    <a:pt x="40" y="6"/>
                    <a:pt x="40" y="7"/>
                    <a:pt x="40" y="7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40" y="19"/>
                    <a:pt x="40" y="20"/>
                    <a:pt x="40" y="21"/>
                  </a:cubicBezTo>
                  <a:cubicBezTo>
                    <a:pt x="40" y="23"/>
                    <a:pt x="40" y="24"/>
                    <a:pt x="40" y="26"/>
                  </a:cubicBezTo>
                  <a:cubicBezTo>
                    <a:pt x="40" y="26"/>
                    <a:pt x="40" y="27"/>
                    <a:pt x="40" y="27"/>
                  </a:cubicBezTo>
                  <a:cubicBezTo>
                    <a:pt x="39" y="28"/>
                    <a:pt x="37" y="28"/>
                    <a:pt x="35" y="28"/>
                  </a:cubicBezTo>
                  <a:cubicBezTo>
                    <a:pt x="34" y="28"/>
                    <a:pt x="34" y="28"/>
                    <a:pt x="34" y="28"/>
                  </a:cubicBezTo>
                  <a:cubicBezTo>
                    <a:pt x="33" y="28"/>
                    <a:pt x="33" y="28"/>
                    <a:pt x="32" y="28"/>
                  </a:cubicBezTo>
                  <a:cubicBezTo>
                    <a:pt x="29" y="28"/>
                    <a:pt x="25" y="28"/>
                    <a:pt x="22" y="28"/>
                  </a:cubicBezTo>
                  <a:cubicBezTo>
                    <a:pt x="18" y="28"/>
                    <a:pt x="15" y="28"/>
                    <a:pt x="11" y="28"/>
                  </a:cubicBezTo>
                  <a:cubicBezTo>
                    <a:pt x="11" y="28"/>
                    <a:pt x="10" y="28"/>
                    <a:pt x="9" y="28"/>
                  </a:cubicBezTo>
                  <a:cubicBezTo>
                    <a:pt x="8" y="28"/>
                    <a:pt x="7" y="28"/>
                    <a:pt x="6" y="28"/>
                  </a:cubicBezTo>
                  <a:close/>
                  <a:moveTo>
                    <a:pt x="6" y="1"/>
                  </a:moveTo>
                  <a:cubicBezTo>
                    <a:pt x="5" y="1"/>
                    <a:pt x="4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1" y="3"/>
                    <a:pt x="1" y="7"/>
                    <a:pt x="1" y="10"/>
                  </a:cubicBezTo>
                  <a:cubicBezTo>
                    <a:pt x="1" y="10"/>
                    <a:pt x="1" y="11"/>
                    <a:pt x="1" y="11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7"/>
                    <a:pt x="3" y="28"/>
                    <a:pt x="6" y="28"/>
                  </a:cubicBezTo>
                  <a:cubicBezTo>
                    <a:pt x="7" y="28"/>
                    <a:pt x="8" y="28"/>
                    <a:pt x="9" y="28"/>
                  </a:cubicBezTo>
                  <a:cubicBezTo>
                    <a:pt x="10" y="27"/>
                    <a:pt x="11" y="27"/>
                    <a:pt x="11" y="27"/>
                  </a:cubicBezTo>
                  <a:cubicBezTo>
                    <a:pt x="15" y="27"/>
                    <a:pt x="18" y="27"/>
                    <a:pt x="22" y="28"/>
                  </a:cubicBezTo>
                  <a:cubicBezTo>
                    <a:pt x="25" y="28"/>
                    <a:pt x="29" y="28"/>
                    <a:pt x="32" y="28"/>
                  </a:cubicBezTo>
                  <a:cubicBezTo>
                    <a:pt x="33" y="28"/>
                    <a:pt x="33" y="28"/>
                    <a:pt x="34" y="28"/>
                  </a:cubicBezTo>
                  <a:cubicBezTo>
                    <a:pt x="34" y="28"/>
                    <a:pt x="34" y="28"/>
                    <a:pt x="35" y="28"/>
                  </a:cubicBezTo>
                  <a:cubicBezTo>
                    <a:pt x="37" y="28"/>
                    <a:pt x="39" y="28"/>
                    <a:pt x="39" y="27"/>
                  </a:cubicBezTo>
                  <a:cubicBezTo>
                    <a:pt x="40" y="26"/>
                    <a:pt x="40" y="26"/>
                    <a:pt x="40" y="26"/>
                  </a:cubicBezTo>
                  <a:cubicBezTo>
                    <a:pt x="40" y="24"/>
                    <a:pt x="40" y="23"/>
                    <a:pt x="40" y="21"/>
                  </a:cubicBezTo>
                  <a:cubicBezTo>
                    <a:pt x="40" y="20"/>
                    <a:pt x="40" y="19"/>
                    <a:pt x="40" y="19"/>
                  </a:cubicBezTo>
                  <a:cubicBezTo>
                    <a:pt x="40" y="7"/>
                    <a:pt x="40" y="7"/>
                    <a:pt x="40" y="7"/>
                  </a:cubicBezTo>
                  <a:cubicBezTo>
                    <a:pt x="40" y="7"/>
                    <a:pt x="40" y="6"/>
                    <a:pt x="40" y="6"/>
                  </a:cubicBezTo>
                  <a:cubicBezTo>
                    <a:pt x="40" y="4"/>
                    <a:pt x="40" y="2"/>
                    <a:pt x="39" y="1"/>
                  </a:cubicBezTo>
                  <a:cubicBezTo>
                    <a:pt x="39" y="1"/>
                    <a:pt x="38" y="1"/>
                    <a:pt x="38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1" y="1"/>
                    <a:pt x="10" y="1"/>
                    <a:pt x="9" y="1"/>
                  </a:cubicBezTo>
                  <a:cubicBezTo>
                    <a:pt x="8" y="1"/>
                    <a:pt x="7" y="1"/>
                    <a:pt x="6" y="1"/>
                  </a:cubicBezTo>
                  <a:close/>
                  <a:moveTo>
                    <a:pt x="7" y="24"/>
                  </a:moveTo>
                  <a:cubicBezTo>
                    <a:pt x="6" y="24"/>
                    <a:pt x="5" y="24"/>
                    <a:pt x="5" y="24"/>
                  </a:cubicBezTo>
                  <a:cubicBezTo>
                    <a:pt x="4" y="24"/>
                    <a:pt x="3" y="24"/>
                    <a:pt x="3" y="23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0"/>
                    <a:pt x="3" y="9"/>
                    <a:pt x="3" y="9"/>
                  </a:cubicBezTo>
                  <a:cubicBezTo>
                    <a:pt x="3" y="6"/>
                    <a:pt x="3" y="4"/>
                    <a:pt x="3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8" y="3"/>
                    <a:pt x="38" y="3"/>
                  </a:cubicBezTo>
                  <a:cubicBezTo>
                    <a:pt x="38" y="3"/>
                    <a:pt x="38" y="4"/>
                    <a:pt x="38" y="5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8" y="23"/>
                    <a:pt x="38" y="23"/>
                    <a:pt x="38" y="23"/>
                  </a:cubicBezTo>
                  <a:cubicBezTo>
                    <a:pt x="38" y="23"/>
                    <a:pt x="38" y="24"/>
                    <a:pt x="38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4"/>
                    <a:pt x="9" y="24"/>
                    <a:pt x="7" y="24"/>
                  </a:cubicBezTo>
                  <a:close/>
                  <a:moveTo>
                    <a:pt x="4" y="23"/>
                  </a:moveTo>
                  <a:cubicBezTo>
                    <a:pt x="4" y="23"/>
                    <a:pt x="5" y="23"/>
                    <a:pt x="7" y="23"/>
                  </a:cubicBezTo>
                  <a:cubicBezTo>
                    <a:pt x="9" y="23"/>
                    <a:pt x="10" y="23"/>
                    <a:pt x="11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4"/>
                  </a:cubicBezTo>
                  <a:cubicBezTo>
                    <a:pt x="37" y="4"/>
                    <a:pt x="37" y="3"/>
                    <a:pt x="37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3" y="4"/>
                    <a:pt x="4" y="7"/>
                    <a:pt x="4" y="9"/>
                  </a:cubicBezTo>
                  <a:cubicBezTo>
                    <a:pt x="4" y="9"/>
                    <a:pt x="4" y="10"/>
                    <a:pt x="4" y="10"/>
                  </a:cubicBezTo>
                  <a:lnTo>
                    <a:pt x="4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1" name="Freeform 577">
              <a:extLst>
                <a:ext uri="{FF2B5EF4-FFF2-40B4-BE49-F238E27FC236}">
                  <a16:creationId xmlns:a16="http://schemas.microsoft.com/office/drawing/2014/main" id="{76DA95C4-F5FA-48E6-BE9D-4D0EFE9F6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1411"/>
              <a:ext cx="54" cy="18"/>
            </a:xfrm>
            <a:custGeom>
              <a:avLst/>
              <a:gdLst>
                <a:gd name="T0" fmla="*/ 1 w 22"/>
                <a:gd name="T1" fmla="*/ 7 h 7"/>
                <a:gd name="T2" fmla="*/ 0 w 22"/>
                <a:gd name="T3" fmla="*/ 7 h 7"/>
                <a:gd name="T4" fmla="*/ 0 w 22"/>
                <a:gd name="T5" fmla="*/ 6 h 7"/>
                <a:gd name="T6" fmla="*/ 0 w 22"/>
                <a:gd name="T7" fmla="*/ 5 h 7"/>
                <a:gd name="T8" fmla="*/ 2 w 22"/>
                <a:gd name="T9" fmla="*/ 5 h 7"/>
                <a:gd name="T10" fmla="*/ 2 w 22"/>
                <a:gd name="T11" fmla="*/ 5 h 7"/>
                <a:gd name="T12" fmla="*/ 4 w 22"/>
                <a:gd name="T13" fmla="*/ 5 h 7"/>
                <a:gd name="T14" fmla="*/ 5 w 22"/>
                <a:gd name="T15" fmla="*/ 4 h 7"/>
                <a:gd name="T16" fmla="*/ 5 w 22"/>
                <a:gd name="T17" fmla="*/ 4 h 7"/>
                <a:gd name="T18" fmla="*/ 5 w 22"/>
                <a:gd name="T19" fmla="*/ 2 h 7"/>
                <a:gd name="T20" fmla="*/ 5 w 22"/>
                <a:gd name="T21" fmla="*/ 1 h 7"/>
                <a:gd name="T22" fmla="*/ 5 w 22"/>
                <a:gd name="T23" fmla="*/ 0 h 7"/>
                <a:gd name="T24" fmla="*/ 6 w 22"/>
                <a:gd name="T25" fmla="*/ 1 h 7"/>
                <a:gd name="T26" fmla="*/ 6 w 22"/>
                <a:gd name="T27" fmla="*/ 2 h 7"/>
                <a:gd name="T28" fmla="*/ 6 w 22"/>
                <a:gd name="T29" fmla="*/ 4 h 7"/>
                <a:gd name="T30" fmla="*/ 6 w 22"/>
                <a:gd name="T31" fmla="*/ 5 h 7"/>
                <a:gd name="T32" fmla="*/ 4 w 22"/>
                <a:gd name="T33" fmla="*/ 5 h 7"/>
                <a:gd name="T34" fmla="*/ 3 w 22"/>
                <a:gd name="T35" fmla="*/ 6 h 7"/>
                <a:gd name="T36" fmla="*/ 2 w 22"/>
                <a:gd name="T37" fmla="*/ 6 h 7"/>
                <a:gd name="T38" fmla="*/ 0 w 22"/>
                <a:gd name="T39" fmla="*/ 6 h 7"/>
                <a:gd name="T40" fmla="*/ 0 w 22"/>
                <a:gd name="T41" fmla="*/ 6 h 7"/>
                <a:gd name="T42" fmla="*/ 0 w 22"/>
                <a:gd name="T43" fmla="*/ 7 h 7"/>
                <a:gd name="T44" fmla="*/ 1 w 22"/>
                <a:gd name="T45" fmla="*/ 7 h 7"/>
                <a:gd name="T46" fmla="*/ 21 w 22"/>
                <a:gd name="T47" fmla="*/ 7 h 7"/>
                <a:gd name="T48" fmla="*/ 21 w 22"/>
                <a:gd name="T49" fmla="*/ 6 h 7"/>
                <a:gd name="T50" fmla="*/ 20 w 22"/>
                <a:gd name="T51" fmla="*/ 5 h 7"/>
                <a:gd name="T52" fmla="*/ 16 w 22"/>
                <a:gd name="T53" fmla="*/ 5 h 7"/>
                <a:gd name="T54" fmla="*/ 15 w 22"/>
                <a:gd name="T55" fmla="*/ 5 h 7"/>
                <a:gd name="T56" fmla="*/ 15 w 22"/>
                <a:gd name="T57" fmla="*/ 3 h 7"/>
                <a:gd name="T58" fmla="*/ 15 w 22"/>
                <a:gd name="T59" fmla="*/ 3 h 7"/>
                <a:gd name="T60" fmla="*/ 15 w 22"/>
                <a:gd name="T61" fmla="*/ 3 h 7"/>
                <a:gd name="T62" fmla="*/ 15 w 22"/>
                <a:gd name="T63" fmla="*/ 1 h 7"/>
                <a:gd name="T64" fmla="*/ 16 w 22"/>
                <a:gd name="T65" fmla="*/ 0 h 7"/>
                <a:gd name="T66" fmla="*/ 16 w 22"/>
                <a:gd name="T67" fmla="*/ 1 h 7"/>
                <a:gd name="T68" fmla="*/ 16 w 22"/>
                <a:gd name="T69" fmla="*/ 3 h 7"/>
                <a:gd name="T70" fmla="*/ 16 w 22"/>
                <a:gd name="T71" fmla="*/ 3 h 7"/>
                <a:gd name="T72" fmla="*/ 16 w 22"/>
                <a:gd name="T73" fmla="*/ 3 h 7"/>
                <a:gd name="T74" fmla="*/ 16 w 22"/>
                <a:gd name="T75" fmla="*/ 4 h 7"/>
                <a:gd name="T76" fmla="*/ 16 w 22"/>
                <a:gd name="T77" fmla="*/ 4 h 7"/>
                <a:gd name="T78" fmla="*/ 20 w 22"/>
                <a:gd name="T79" fmla="*/ 4 h 7"/>
                <a:gd name="T80" fmla="*/ 22 w 22"/>
                <a:gd name="T81" fmla="*/ 6 h 7"/>
                <a:gd name="T82" fmla="*/ 21 w 22"/>
                <a:gd name="T83" fmla="*/ 7 h 7"/>
                <a:gd name="T84" fmla="*/ 1 w 22"/>
                <a:gd name="T85" fmla="*/ 7 h 7"/>
                <a:gd name="T86" fmla="*/ 1 w 22"/>
                <a:gd name="T8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2" h="7">
                  <a:moveTo>
                    <a:pt x="1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cubicBezTo>
                    <a:pt x="0" y="5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5" y="5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3"/>
                    <a:pt x="5" y="3"/>
                    <a:pt x="5" y="2"/>
                  </a:cubicBezTo>
                  <a:cubicBezTo>
                    <a:pt x="5" y="2"/>
                    <a:pt x="5" y="1"/>
                    <a:pt x="5" y="1"/>
                  </a:cubicBezTo>
                  <a:cubicBezTo>
                    <a:pt x="5" y="1"/>
                    <a:pt x="5" y="0"/>
                    <a:pt x="5" y="0"/>
                  </a:cubicBezTo>
                  <a:cubicBezTo>
                    <a:pt x="6" y="0"/>
                    <a:pt x="6" y="1"/>
                    <a:pt x="6" y="1"/>
                  </a:cubicBezTo>
                  <a:cubicBezTo>
                    <a:pt x="6" y="1"/>
                    <a:pt x="6" y="2"/>
                    <a:pt x="6" y="2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4"/>
                    <a:pt x="6" y="5"/>
                    <a:pt x="6" y="5"/>
                  </a:cubicBezTo>
                  <a:cubicBezTo>
                    <a:pt x="5" y="5"/>
                    <a:pt x="4" y="5"/>
                    <a:pt x="4" y="5"/>
                  </a:cubicBezTo>
                  <a:cubicBezTo>
                    <a:pt x="3" y="5"/>
                    <a:pt x="3" y="5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5"/>
                    <a:pt x="1" y="5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7"/>
                  </a:cubicBezTo>
                  <a:cubicBezTo>
                    <a:pt x="0" y="7"/>
                    <a:pt x="1" y="7"/>
                    <a:pt x="1" y="7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0" y="6"/>
                    <a:pt x="20" y="5"/>
                    <a:pt x="20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5" y="5"/>
                  </a:cubicBezTo>
                  <a:cubicBezTo>
                    <a:pt x="15" y="5"/>
                    <a:pt x="15" y="4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2"/>
                    <a:pt x="15" y="1"/>
                    <a:pt x="15" y="1"/>
                  </a:cubicBezTo>
                  <a:cubicBezTo>
                    <a:pt x="15" y="1"/>
                    <a:pt x="15" y="0"/>
                    <a:pt x="16" y="0"/>
                  </a:cubicBezTo>
                  <a:cubicBezTo>
                    <a:pt x="16" y="0"/>
                    <a:pt x="16" y="1"/>
                    <a:pt x="16" y="1"/>
                  </a:cubicBezTo>
                  <a:cubicBezTo>
                    <a:pt x="16" y="1"/>
                    <a:pt x="16" y="2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1" y="4"/>
                    <a:pt x="22" y="6"/>
                    <a:pt x="22" y="6"/>
                  </a:cubicBezTo>
                  <a:cubicBezTo>
                    <a:pt x="22" y="7"/>
                    <a:pt x="21" y="7"/>
                    <a:pt x="21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2" name="Freeform 578">
              <a:extLst>
                <a:ext uri="{FF2B5EF4-FFF2-40B4-BE49-F238E27FC236}">
                  <a16:creationId xmlns:a16="http://schemas.microsoft.com/office/drawing/2014/main" id="{FA3492D7-FF1E-4E6A-885A-BE8319AC6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8" y="1401"/>
              <a:ext cx="98" cy="13"/>
            </a:xfrm>
            <a:custGeom>
              <a:avLst/>
              <a:gdLst>
                <a:gd name="T0" fmla="*/ 13 w 40"/>
                <a:gd name="T1" fmla="*/ 5 h 5"/>
                <a:gd name="T2" fmla="*/ 4 w 40"/>
                <a:gd name="T3" fmla="*/ 5 h 5"/>
                <a:gd name="T4" fmla="*/ 1 w 40"/>
                <a:gd name="T5" fmla="*/ 4 h 5"/>
                <a:gd name="T6" fmla="*/ 0 w 40"/>
                <a:gd name="T7" fmla="*/ 1 h 5"/>
                <a:gd name="T8" fmla="*/ 0 w 40"/>
                <a:gd name="T9" fmla="*/ 0 h 5"/>
                <a:gd name="T10" fmla="*/ 1 w 40"/>
                <a:gd name="T11" fmla="*/ 1 h 5"/>
                <a:gd name="T12" fmla="*/ 1 w 40"/>
                <a:gd name="T13" fmla="*/ 4 h 5"/>
                <a:gd name="T14" fmla="*/ 4 w 40"/>
                <a:gd name="T15" fmla="*/ 4 h 5"/>
                <a:gd name="T16" fmla="*/ 37 w 40"/>
                <a:gd name="T17" fmla="*/ 4 h 5"/>
                <a:gd name="T18" fmla="*/ 38 w 40"/>
                <a:gd name="T19" fmla="*/ 4 h 5"/>
                <a:gd name="T20" fmla="*/ 39 w 40"/>
                <a:gd name="T21" fmla="*/ 1 h 5"/>
                <a:gd name="T22" fmla="*/ 39 w 40"/>
                <a:gd name="T23" fmla="*/ 1 h 5"/>
                <a:gd name="T24" fmla="*/ 40 w 40"/>
                <a:gd name="T25" fmla="*/ 1 h 5"/>
                <a:gd name="T26" fmla="*/ 39 w 40"/>
                <a:gd name="T27" fmla="*/ 4 h 5"/>
                <a:gd name="T28" fmla="*/ 37 w 40"/>
                <a:gd name="T29" fmla="*/ 5 h 5"/>
                <a:gd name="T30" fmla="*/ 13 w 40"/>
                <a:gd name="T3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0" h="5">
                  <a:moveTo>
                    <a:pt x="13" y="5"/>
                  </a:moveTo>
                  <a:cubicBezTo>
                    <a:pt x="10" y="5"/>
                    <a:pt x="7" y="5"/>
                    <a:pt x="4" y="5"/>
                  </a:cubicBezTo>
                  <a:cubicBezTo>
                    <a:pt x="2" y="5"/>
                    <a:pt x="1" y="5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2"/>
                    <a:pt x="1" y="3"/>
                    <a:pt x="1" y="4"/>
                  </a:cubicBezTo>
                  <a:cubicBezTo>
                    <a:pt x="2" y="4"/>
                    <a:pt x="2" y="4"/>
                    <a:pt x="4" y="4"/>
                  </a:cubicBezTo>
                  <a:cubicBezTo>
                    <a:pt x="15" y="4"/>
                    <a:pt x="34" y="4"/>
                    <a:pt x="37" y="4"/>
                  </a:cubicBezTo>
                  <a:cubicBezTo>
                    <a:pt x="37" y="4"/>
                    <a:pt x="38" y="4"/>
                    <a:pt x="38" y="4"/>
                  </a:cubicBezTo>
                  <a:cubicBezTo>
                    <a:pt x="39" y="3"/>
                    <a:pt x="39" y="2"/>
                    <a:pt x="39" y="1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39" y="1"/>
                    <a:pt x="39" y="1"/>
                    <a:pt x="40" y="1"/>
                  </a:cubicBezTo>
                  <a:cubicBezTo>
                    <a:pt x="40" y="2"/>
                    <a:pt x="40" y="4"/>
                    <a:pt x="39" y="4"/>
                  </a:cubicBezTo>
                  <a:cubicBezTo>
                    <a:pt x="38" y="5"/>
                    <a:pt x="38" y="5"/>
                    <a:pt x="37" y="5"/>
                  </a:cubicBezTo>
                  <a:cubicBezTo>
                    <a:pt x="34" y="5"/>
                    <a:pt x="23" y="5"/>
                    <a:pt x="13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3" name="Freeform 579">
              <a:extLst>
                <a:ext uri="{FF2B5EF4-FFF2-40B4-BE49-F238E27FC236}">
                  <a16:creationId xmlns:a16="http://schemas.microsoft.com/office/drawing/2014/main" id="{E550C454-664F-4C6C-83CE-C2EF3DAD94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0" y="1409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4" name="Freeform 580">
              <a:extLst>
                <a:ext uri="{FF2B5EF4-FFF2-40B4-BE49-F238E27FC236}">
                  <a16:creationId xmlns:a16="http://schemas.microsoft.com/office/drawing/2014/main" id="{CF622F1C-4415-4AB4-8A81-B407D9A549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5" name="Freeform 581">
              <a:extLst>
                <a:ext uri="{FF2B5EF4-FFF2-40B4-BE49-F238E27FC236}">
                  <a16:creationId xmlns:a16="http://schemas.microsoft.com/office/drawing/2014/main" id="{4F542715-D08C-4881-A8CD-C9DF2DF370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8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6" name="Freeform 582">
              <a:extLst>
                <a:ext uri="{FF2B5EF4-FFF2-40B4-BE49-F238E27FC236}">
                  <a16:creationId xmlns:a16="http://schemas.microsoft.com/office/drawing/2014/main" id="{098B5018-B468-4EA7-8F7E-17830E9ADC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7" name="Freeform 583">
              <a:extLst>
                <a:ext uri="{FF2B5EF4-FFF2-40B4-BE49-F238E27FC236}">
                  <a16:creationId xmlns:a16="http://schemas.microsoft.com/office/drawing/2014/main" id="{96F4BFC1-DC8C-4729-AC57-5C0F68A6A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3" y="140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1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8" name="Freeform 584">
              <a:extLst>
                <a:ext uri="{FF2B5EF4-FFF2-40B4-BE49-F238E27FC236}">
                  <a16:creationId xmlns:a16="http://schemas.microsoft.com/office/drawing/2014/main" id="{68655C23-DF35-4A4A-B52E-7B7373F92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8" y="1406"/>
              <a:ext cx="5" cy="8"/>
            </a:xfrm>
            <a:custGeom>
              <a:avLst/>
              <a:gdLst>
                <a:gd name="T0" fmla="*/ 1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1 h 3"/>
                <a:gd name="T8" fmla="*/ 2 w 2"/>
                <a:gd name="T9" fmla="*/ 1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29" name="Freeform 585">
              <a:extLst>
                <a:ext uri="{FF2B5EF4-FFF2-40B4-BE49-F238E27FC236}">
                  <a16:creationId xmlns:a16="http://schemas.microsoft.com/office/drawing/2014/main" id="{DFBB65CF-32FE-49D8-AE03-8B75059F3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3" y="1409"/>
              <a:ext cx="4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  <a:gd name="T16" fmla="*/ 1 w 2"/>
                <a:gd name="T17" fmla="*/ 2 h 2"/>
                <a:gd name="T18" fmla="*/ 0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0" name="Freeform 586">
              <a:extLst>
                <a:ext uri="{FF2B5EF4-FFF2-40B4-BE49-F238E27FC236}">
                  <a16:creationId xmlns:a16="http://schemas.microsoft.com/office/drawing/2014/main" id="{3288F79F-5D1E-48A5-8897-05548FC97C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0 w 2"/>
                <a:gd name="T7" fmla="*/ 1 h 2"/>
                <a:gd name="T8" fmla="*/ 0 w 2"/>
                <a:gd name="T9" fmla="*/ 1 h 2"/>
                <a:gd name="T10" fmla="*/ 1 w 2"/>
                <a:gd name="T11" fmla="*/ 0 h 2"/>
                <a:gd name="T12" fmla="*/ 2 w 2"/>
                <a:gd name="T13" fmla="*/ 0 h 2"/>
                <a:gd name="T14" fmla="*/ 2 w 2"/>
                <a:gd name="T15" fmla="*/ 0 h 2"/>
                <a:gd name="T16" fmla="*/ 1 w 2"/>
                <a:gd name="T17" fmla="*/ 2 h 2"/>
                <a:gd name="T18" fmla="*/ 0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1" name="Freeform 587">
              <a:extLst>
                <a:ext uri="{FF2B5EF4-FFF2-40B4-BE49-F238E27FC236}">
                  <a16:creationId xmlns:a16="http://schemas.microsoft.com/office/drawing/2014/main" id="{BB45AD4E-0F22-4E24-B1CE-3A5BBAFDE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0" y="1406"/>
              <a:ext cx="7" cy="8"/>
            </a:xfrm>
            <a:custGeom>
              <a:avLst/>
              <a:gdLst>
                <a:gd name="T0" fmla="*/ 1 w 3"/>
                <a:gd name="T1" fmla="*/ 3 h 3"/>
                <a:gd name="T2" fmla="*/ 1 w 3"/>
                <a:gd name="T3" fmla="*/ 3 h 3"/>
                <a:gd name="T4" fmla="*/ 1 w 3"/>
                <a:gd name="T5" fmla="*/ 3 h 3"/>
                <a:gd name="T6" fmla="*/ 2 w 3"/>
                <a:gd name="T7" fmla="*/ 1 h 3"/>
                <a:gd name="T8" fmla="*/ 2 w 3"/>
                <a:gd name="T9" fmla="*/ 1 h 3"/>
                <a:gd name="T10" fmla="*/ 2 w 3"/>
                <a:gd name="T11" fmla="*/ 1 h 3"/>
                <a:gd name="T12" fmla="*/ 3 w 3"/>
                <a:gd name="T13" fmla="*/ 1 h 3"/>
                <a:gd name="T14" fmla="*/ 2 w 3"/>
                <a:gd name="T15" fmla="*/ 2 h 3"/>
                <a:gd name="T16" fmla="*/ 1 w 3"/>
                <a:gd name="T17" fmla="*/ 3 h 3"/>
                <a:gd name="T18" fmla="*/ 1 w 3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2" name="Freeform 588">
              <a:extLst>
                <a:ext uri="{FF2B5EF4-FFF2-40B4-BE49-F238E27FC236}">
                  <a16:creationId xmlns:a16="http://schemas.microsoft.com/office/drawing/2014/main" id="{E14EE6BF-9976-46A5-A3A2-7F023EC5C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1406"/>
              <a:ext cx="5" cy="8"/>
            </a:xfrm>
            <a:custGeom>
              <a:avLst/>
              <a:gdLst>
                <a:gd name="T0" fmla="*/ 1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2 w 2"/>
                <a:gd name="T9" fmla="*/ 1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2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3" name="Freeform 589">
              <a:extLst>
                <a:ext uri="{FF2B5EF4-FFF2-40B4-BE49-F238E27FC236}">
                  <a16:creationId xmlns:a16="http://schemas.microsoft.com/office/drawing/2014/main" id="{E334532F-E39A-41BC-A16C-0BCCDEA297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" y="1406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1 w 2"/>
                <a:gd name="T9" fmla="*/ 1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cubicBezTo>
                    <a:pt x="1" y="1"/>
                    <a:pt x="1" y="0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4" name="Freeform 590">
              <a:extLst>
                <a:ext uri="{FF2B5EF4-FFF2-40B4-BE49-F238E27FC236}">
                  <a16:creationId xmlns:a16="http://schemas.microsoft.com/office/drawing/2014/main" id="{16353982-0FB3-4786-A110-B4F5C388A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5" name="Freeform 591">
              <a:extLst>
                <a:ext uri="{FF2B5EF4-FFF2-40B4-BE49-F238E27FC236}">
                  <a16:creationId xmlns:a16="http://schemas.microsoft.com/office/drawing/2014/main" id="{DB02AFB7-8BDF-455D-B8D3-C8E8C03507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6" name="Freeform 592">
              <a:extLst>
                <a:ext uri="{FF2B5EF4-FFF2-40B4-BE49-F238E27FC236}">
                  <a16:creationId xmlns:a16="http://schemas.microsoft.com/office/drawing/2014/main" id="{4F9699E3-4582-47C8-8242-C0BB03B79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140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1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2 w 2"/>
                <a:gd name="T13" fmla="*/ 0 h 2"/>
                <a:gd name="T14" fmla="*/ 2 w 2"/>
                <a:gd name="T15" fmla="*/ 0 h 2"/>
                <a:gd name="T16" fmla="*/ 1 w 2"/>
                <a:gd name="T17" fmla="*/ 2 h 2"/>
                <a:gd name="T18" fmla="*/ 1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7" name="Freeform 593">
              <a:extLst>
                <a:ext uri="{FF2B5EF4-FFF2-40B4-BE49-F238E27FC236}">
                  <a16:creationId xmlns:a16="http://schemas.microsoft.com/office/drawing/2014/main" id="{56021917-15AC-4BD7-A803-823436F11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8" name="Freeform 594">
              <a:extLst>
                <a:ext uri="{FF2B5EF4-FFF2-40B4-BE49-F238E27FC236}">
                  <a16:creationId xmlns:a16="http://schemas.microsoft.com/office/drawing/2014/main" id="{C376031E-0C39-4CC1-9490-2A233AA51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39" name="Freeform 595">
              <a:extLst>
                <a:ext uri="{FF2B5EF4-FFF2-40B4-BE49-F238E27FC236}">
                  <a16:creationId xmlns:a16="http://schemas.microsoft.com/office/drawing/2014/main" id="{9A67D92E-F67C-448C-A2D0-96FE6F2019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2" y="1409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0" name="Freeform 596">
              <a:extLst>
                <a:ext uri="{FF2B5EF4-FFF2-40B4-BE49-F238E27FC236}">
                  <a16:creationId xmlns:a16="http://schemas.microsoft.com/office/drawing/2014/main" id="{64E0B0E8-197A-4132-AF69-739EB6866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1" name="Freeform 597">
              <a:extLst>
                <a:ext uri="{FF2B5EF4-FFF2-40B4-BE49-F238E27FC236}">
                  <a16:creationId xmlns:a16="http://schemas.microsoft.com/office/drawing/2014/main" id="{7565FC4B-C64D-4709-8BA4-1FDBB5B1CB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2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2" name="Freeform 598">
              <a:extLst>
                <a:ext uri="{FF2B5EF4-FFF2-40B4-BE49-F238E27FC236}">
                  <a16:creationId xmlns:a16="http://schemas.microsoft.com/office/drawing/2014/main" id="{C51A8347-4758-4C45-9EE2-C5924C446B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3" name="Freeform 599">
              <a:extLst>
                <a:ext uri="{FF2B5EF4-FFF2-40B4-BE49-F238E27FC236}">
                  <a16:creationId xmlns:a16="http://schemas.microsoft.com/office/drawing/2014/main" id="{85EF8C60-2FF2-4E3B-B569-149B66A45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9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1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4" name="Freeform 600">
              <a:extLst>
                <a:ext uri="{FF2B5EF4-FFF2-40B4-BE49-F238E27FC236}">
                  <a16:creationId xmlns:a16="http://schemas.microsoft.com/office/drawing/2014/main" id="{8FE4DAAE-C087-463A-8A7D-50E73702A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4" y="140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5" name="Freeform 601">
              <a:extLst>
                <a:ext uri="{FF2B5EF4-FFF2-40B4-BE49-F238E27FC236}">
                  <a16:creationId xmlns:a16="http://schemas.microsoft.com/office/drawing/2014/main" id="{F8D1AF75-DC04-45BD-844D-F244FD2B8B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7" y="1406"/>
              <a:ext cx="5" cy="8"/>
            </a:xfrm>
            <a:custGeom>
              <a:avLst/>
              <a:gdLst>
                <a:gd name="T0" fmla="*/ 1 w 2"/>
                <a:gd name="T1" fmla="*/ 3 h 3"/>
                <a:gd name="T2" fmla="*/ 1 w 2"/>
                <a:gd name="T3" fmla="*/ 3 h 3"/>
                <a:gd name="T4" fmla="*/ 1 w 2"/>
                <a:gd name="T5" fmla="*/ 2 h 3"/>
                <a:gd name="T6" fmla="*/ 1 w 2"/>
                <a:gd name="T7" fmla="*/ 0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2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0" y="2"/>
                    <a:pt x="1" y="2"/>
                  </a:cubicBezTo>
                  <a:cubicBezTo>
                    <a:pt x="1" y="2"/>
                    <a:pt x="1" y="1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2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6" name="Freeform 602">
              <a:extLst>
                <a:ext uri="{FF2B5EF4-FFF2-40B4-BE49-F238E27FC236}">
                  <a16:creationId xmlns:a16="http://schemas.microsoft.com/office/drawing/2014/main" id="{9416454F-8738-4788-A8AE-AF6ED3038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1426"/>
              <a:ext cx="54" cy="8"/>
            </a:xfrm>
            <a:custGeom>
              <a:avLst/>
              <a:gdLst>
                <a:gd name="T0" fmla="*/ 2 w 22"/>
                <a:gd name="T1" fmla="*/ 3 h 3"/>
                <a:gd name="T2" fmla="*/ 0 w 22"/>
                <a:gd name="T3" fmla="*/ 3 h 3"/>
                <a:gd name="T4" fmla="*/ 0 w 22"/>
                <a:gd name="T5" fmla="*/ 2 h 3"/>
                <a:gd name="T6" fmla="*/ 0 w 22"/>
                <a:gd name="T7" fmla="*/ 0 h 3"/>
                <a:gd name="T8" fmla="*/ 0 w 22"/>
                <a:gd name="T9" fmla="*/ 0 h 3"/>
                <a:gd name="T10" fmla="*/ 0 w 22"/>
                <a:gd name="T11" fmla="*/ 0 h 3"/>
                <a:gd name="T12" fmla="*/ 0 w 22"/>
                <a:gd name="T13" fmla="*/ 2 h 3"/>
                <a:gd name="T14" fmla="*/ 2 w 22"/>
                <a:gd name="T15" fmla="*/ 2 h 3"/>
                <a:gd name="T16" fmla="*/ 3 w 22"/>
                <a:gd name="T17" fmla="*/ 2 h 3"/>
                <a:gd name="T18" fmla="*/ 9 w 22"/>
                <a:gd name="T19" fmla="*/ 2 h 3"/>
                <a:gd name="T20" fmla="*/ 19 w 22"/>
                <a:gd name="T21" fmla="*/ 2 h 3"/>
                <a:gd name="T22" fmla="*/ 21 w 22"/>
                <a:gd name="T23" fmla="*/ 2 h 3"/>
                <a:gd name="T24" fmla="*/ 21 w 22"/>
                <a:gd name="T25" fmla="*/ 1 h 3"/>
                <a:gd name="T26" fmla="*/ 21 w 22"/>
                <a:gd name="T27" fmla="*/ 0 h 3"/>
                <a:gd name="T28" fmla="*/ 22 w 22"/>
                <a:gd name="T29" fmla="*/ 1 h 3"/>
                <a:gd name="T30" fmla="*/ 22 w 22"/>
                <a:gd name="T31" fmla="*/ 2 h 3"/>
                <a:gd name="T32" fmla="*/ 19 w 22"/>
                <a:gd name="T33" fmla="*/ 3 h 3"/>
                <a:gd name="T34" fmla="*/ 9 w 22"/>
                <a:gd name="T35" fmla="*/ 3 h 3"/>
                <a:gd name="T36" fmla="*/ 3 w 22"/>
                <a:gd name="T37" fmla="*/ 3 h 3"/>
                <a:gd name="T38" fmla="*/ 2 w 22"/>
                <a:gd name="T39" fmla="*/ 3 h 3"/>
                <a:gd name="T40" fmla="*/ 2 w 22"/>
                <a:gd name="T4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" h="3">
                  <a:moveTo>
                    <a:pt x="2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5" y="2"/>
                    <a:pt x="7" y="2"/>
                    <a:pt x="9" y="2"/>
                  </a:cubicBezTo>
                  <a:cubicBezTo>
                    <a:pt x="12" y="2"/>
                    <a:pt x="15" y="2"/>
                    <a:pt x="19" y="2"/>
                  </a:cubicBezTo>
                  <a:cubicBezTo>
                    <a:pt x="20" y="2"/>
                    <a:pt x="21" y="2"/>
                    <a:pt x="21" y="2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2" y="0"/>
                    <a:pt x="22" y="1"/>
                  </a:cubicBezTo>
                  <a:cubicBezTo>
                    <a:pt x="22" y="2"/>
                    <a:pt x="22" y="2"/>
                    <a:pt x="22" y="2"/>
                  </a:cubicBezTo>
                  <a:cubicBezTo>
                    <a:pt x="21" y="3"/>
                    <a:pt x="19" y="3"/>
                    <a:pt x="19" y="3"/>
                  </a:cubicBezTo>
                  <a:cubicBezTo>
                    <a:pt x="15" y="3"/>
                    <a:pt x="12" y="3"/>
                    <a:pt x="9" y="3"/>
                  </a:cubicBezTo>
                  <a:cubicBezTo>
                    <a:pt x="7" y="3"/>
                    <a:pt x="5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7" name="Freeform 603">
              <a:extLst>
                <a:ext uri="{FF2B5EF4-FFF2-40B4-BE49-F238E27FC236}">
                  <a16:creationId xmlns:a16="http://schemas.microsoft.com/office/drawing/2014/main" id="{260A47E6-03F2-4D45-A86F-EBD3EEB6B9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1429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  <a:gd name="T16" fmla="*/ 1 w 2"/>
                <a:gd name="T17" fmla="*/ 1 h 1"/>
                <a:gd name="T18" fmla="*/ 0 w 2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8" name="Freeform 604">
              <a:extLst>
                <a:ext uri="{FF2B5EF4-FFF2-40B4-BE49-F238E27FC236}">
                  <a16:creationId xmlns:a16="http://schemas.microsoft.com/office/drawing/2014/main" id="{CE872DF8-896D-4CF2-AF28-CF7B40583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1429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9" name="Freeform 605">
              <a:extLst>
                <a:ext uri="{FF2B5EF4-FFF2-40B4-BE49-F238E27FC236}">
                  <a16:creationId xmlns:a16="http://schemas.microsoft.com/office/drawing/2014/main" id="{35F5AF1D-68B3-454B-87DB-8EF9A0F612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429"/>
              <a:ext cx="5" cy="2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1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0" name="Freeform 606">
              <a:extLst>
                <a:ext uri="{FF2B5EF4-FFF2-40B4-BE49-F238E27FC236}">
                  <a16:creationId xmlns:a16="http://schemas.microsoft.com/office/drawing/2014/main" id="{2BC6870C-EAB8-43C1-8F10-E99124CAD6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2" y="1429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1" name="Freeform 607">
              <a:extLst>
                <a:ext uri="{FF2B5EF4-FFF2-40B4-BE49-F238E27FC236}">
                  <a16:creationId xmlns:a16="http://schemas.microsoft.com/office/drawing/2014/main" id="{DFB71AC0-5A6B-487B-B959-7C1E9EAAE1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5" y="1429"/>
              <a:ext cx="5" cy="2"/>
            </a:xfrm>
            <a:custGeom>
              <a:avLst/>
              <a:gdLst>
                <a:gd name="T0" fmla="*/ 1 w 2"/>
                <a:gd name="T1" fmla="*/ 1 h 1"/>
                <a:gd name="T2" fmla="*/ 1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2" name="Freeform 608">
              <a:extLst>
                <a:ext uri="{FF2B5EF4-FFF2-40B4-BE49-F238E27FC236}">
                  <a16:creationId xmlns:a16="http://schemas.microsoft.com/office/drawing/2014/main" id="{D140C44B-D8D8-4B4D-B9C3-25FD2DEA1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0" y="1429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1 w 2"/>
                <a:gd name="T9" fmla="*/ 0 h 1"/>
                <a:gd name="T10" fmla="*/ 1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3" name="Freeform 609">
              <a:extLst>
                <a:ext uri="{FF2B5EF4-FFF2-40B4-BE49-F238E27FC236}">
                  <a16:creationId xmlns:a16="http://schemas.microsoft.com/office/drawing/2014/main" id="{F625BF12-5CEE-44E5-8825-F6310A8FBE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426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1 h 2"/>
                <a:gd name="T8" fmla="*/ 1 w 1"/>
                <a:gd name="T9" fmla="*/ 1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  <a:gd name="T16" fmla="*/ 0 w 1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4" name="Freeform 610">
              <a:extLst>
                <a:ext uri="{FF2B5EF4-FFF2-40B4-BE49-F238E27FC236}">
                  <a16:creationId xmlns:a16="http://schemas.microsoft.com/office/drawing/2014/main" id="{53526342-8B29-4EC2-A49B-164DB8DC96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1429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5" name="Freeform 611">
              <a:extLst>
                <a:ext uri="{FF2B5EF4-FFF2-40B4-BE49-F238E27FC236}">
                  <a16:creationId xmlns:a16="http://schemas.microsoft.com/office/drawing/2014/main" id="{7ABC9A32-B6CA-4AB8-9C49-85855B97C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2" y="1429"/>
              <a:ext cx="5" cy="2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2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6" name="Freeform 612">
              <a:extLst>
                <a:ext uri="{FF2B5EF4-FFF2-40B4-BE49-F238E27FC236}">
                  <a16:creationId xmlns:a16="http://schemas.microsoft.com/office/drawing/2014/main" id="{718E6228-264B-4575-A2CE-7B93E4B213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429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7" name="Freeform 613">
              <a:extLst>
                <a:ext uri="{FF2B5EF4-FFF2-40B4-BE49-F238E27FC236}">
                  <a16:creationId xmlns:a16="http://schemas.microsoft.com/office/drawing/2014/main" id="{BAC1A4C6-D8F3-4A60-9D23-193F6A59A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2" y="1429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8" name="Freeform 614">
              <a:extLst>
                <a:ext uri="{FF2B5EF4-FFF2-40B4-BE49-F238E27FC236}">
                  <a16:creationId xmlns:a16="http://schemas.microsoft.com/office/drawing/2014/main" id="{CB8AA495-7109-4EBC-98A4-CC6B222DB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" y="1429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1 h 2"/>
                <a:gd name="T14" fmla="*/ 1 w 2"/>
                <a:gd name="T15" fmla="*/ 1 h 2"/>
                <a:gd name="T16" fmla="*/ 1 w 2"/>
                <a:gd name="T17" fmla="*/ 2 h 2"/>
                <a:gd name="T18" fmla="*/ 1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9" name="Freeform 615">
              <a:extLst>
                <a:ext uri="{FF2B5EF4-FFF2-40B4-BE49-F238E27FC236}">
                  <a16:creationId xmlns:a16="http://schemas.microsoft.com/office/drawing/2014/main" id="{E00386AA-347C-4020-8386-DE515DF466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1429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0" name="Freeform 616">
              <a:extLst>
                <a:ext uri="{FF2B5EF4-FFF2-40B4-BE49-F238E27FC236}">
                  <a16:creationId xmlns:a16="http://schemas.microsoft.com/office/drawing/2014/main" id="{668A17BF-739C-4627-B70B-5EC85378E1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56" y="1426"/>
              <a:ext cx="50" cy="43"/>
            </a:xfrm>
            <a:custGeom>
              <a:avLst/>
              <a:gdLst>
                <a:gd name="T0" fmla="*/ 16 w 20"/>
                <a:gd name="T1" fmla="*/ 17 h 17"/>
                <a:gd name="T2" fmla="*/ 12 w 20"/>
                <a:gd name="T3" fmla="*/ 16 h 17"/>
                <a:gd name="T4" fmla="*/ 9 w 20"/>
                <a:gd name="T5" fmla="*/ 14 h 17"/>
                <a:gd name="T6" fmla="*/ 7 w 20"/>
                <a:gd name="T7" fmla="*/ 12 h 17"/>
                <a:gd name="T8" fmla="*/ 5 w 20"/>
                <a:gd name="T9" fmla="*/ 11 h 17"/>
                <a:gd name="T10" fmla="*/ 1 w 20"/>
                <a:gd name="T11" fmla="*/ 7 h 17"/>
                <a:gd name="T12" fmla="*/ 6 w 20"/>
                <a:gd name="T13" fmla="*/ 0 h 17"/>
                <a:gd name="T14" fmla="*/ 16 w 20"/>
                <a:gd name="T15" fmla="*/ 3 h 17"/>
                <a:gd name="T16" fmla="*/ 20 w 20"/>
                <a:gd name="T17" fmla="*/ 11 h 17"/>
                <a:gd name="T18" fmla="*/ 19 w 20"/>
                <a:gd name="T19" fmla="*/ 16 h 17"/>
                <a:gd name="T20" fmla="*/ 16 w 20"/>
                <a:gd name="T21" fmla="*/ 17 h 17"/>
                <a:gd name="T22" fmla="*/ 9 w 20"/>
                <a:gd name="T23" fmla="*/ 1 h 17"/>
                <a:gd name="T24" fmla="*/ 6 w 20"/>
                <a:gd name="T25" fmla="*/ 1 h 17"/>
                <a:gd name="T26" fmla="*/ 2 w 20"/>
                <a:gd name="T27" fmla="*/ 6 h 17"/>
                <a:gd name="T28" fmla="*/ 5 w 20"/>
                <a:gd name="T29" fmla="*/ 10 h 17"/>
                <a:gd name="T30" fmla="*/ 7 w 20"/>
                <a:gd name="T31" fmla="*/ 11 h 17"/>
                <a:gd name="T32" fmla="*/ 9 w 20"/>
                <a:gd name="T33" fmla="*/ 13 h 17"/>
                <a:gd name="T34" fmla="*/ 12 w 20"/>
                <a:gd name="T35" fmla="*/ 15 h 17"/>
                <a:gd name="T36" fmla="*/ 16 w 20"/>
                <a:gd name="T37" fmla="*/ 16 h 17"/>
                <a:gd name="T38" fmla="*/ 18 w 20"/>
                <a:gd name="T39" fmla="*/ 15 h 17"/>
                <a:gd name="T40" fmla="*/ 20 w 20"/>
                <a:gd name="T41" fmla="*/ 11 h 17"/>
                <a:gd name="T42" fmla="*/ 15 w 20"/>
                <a:gd name="T43" fmla="*/ 3 h 17"/>
                <a:gd name="T44" fmla="*/ 9 w 20"/>
                <a:gd name="T45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17">
                  <a:moveTo>
                    <a:pt x="16" y="17"/>
                  </a:moveTo>
                  <a:cubicBezTo>
                    <a:pt x="14" y="17"/>
                    <a:pt x="13" y="16"/>
                    <a:pt x="12" y="16"/>
                  </a:cubicBezTo>
                  <a:cubicBezTo>
                    <a:pt x="11" y="15"/>
                    <a:pt x="10" y="14"/>
                    <a:pt x="9" y="14"/>
                  </a:cubicBezTo>
                  <a:cubicBezTo>
                    <a:pt x="8" y="13"/>
                    <a:pt x="7" y="12"/>
                    <a:pt x="7" y="12"/>
                  </a:cubicBezTo>
                  <a:cubicBezTo>
                    <a:pt x="6" y="11"/>
                    <a:pt x="6" y="11"/>
                    <a:pt x="5" y="11"/>
                  </a:cubicBezTo>
                  <a:cubicBezTo>
                    <a:pt x="3" y="10"/>
                    <a:pt x="1" y="9"/>
                    <a:pt x="1" y="7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9" y="0"/>
                    <a:pt x="13" y="0"/>
                    <a:pt x="16" y="3"/>
                  </a:cubicBezTo>
                  <a:cubicBezTo>
                    <a:pt x="19" y="5"/>
                    <a:pt x="20" y="8"/>
                    <a:pt x="20" y="11"/>
                  </a:cubicBezTo>
                  <a:cubicBezTo>
                    <a:pt x="20" y="13"/>
                    <a:pt x="20" y="15"/>
                    <a:pt x="19" y="16"/>
                  </a:cubicBezTo>
                  <a:cubicBezTo>
                    <a:pt x="18" y="16"/>
                    <a:pt x="17" y="17"/>
                    <a:pt x="16" y="17"/>
                  </a:cubicBezTo>
                  <a:close/>
                  <a:moveTo>
                    <a:pt x="9" y="1"/>
                  </a:moveTo>
                  <a:cubicBezTo>
                    <a:pt x="8" y="1"/>
                    <a:pt x="7" y="1"/>
                    <a:pt x="6" y="1"/>
                  </a:cubicBezTo>
                  <a:cubicBezTo>
                    <a:pt x="3" y="2"/>
                    <a:pt x="1" y="4"/>
                    <a:pt x="2" y="6"/>
                  </a:cubicBezTo>
                  <a:cubicBezTo>
                    <a:pt x="2" y="8"/>
                    <a:pt x="4" y="9"/>
                    <a:pt x="5" y="10"/>
                  </a:cubicBezTo>
                  <a:cubicBezTo>
                    <a:pt x="6" y="10"/>
                    <a:pt x="7" y="11"/>
                    <a:pt x="7" y="11"/>
                  </a:cubicBezTo>
                  <a:cubicBezTo>
                    <a:pt x="8" y="12"/>
                    <a:pt x="9" y="12"/>
                    <a:pt x="9" y="13"/>
                  </a:cubicBezTo>
                  <a:cubicBezTo>
                    <a:pt x="10" y="14"/>
                    <a:pt x="11" y="15"/>
                    <a:pt x="12" y="15"/>
                  </a:cubicBezTo>
                  <a:cubicBezTo>
                    <a:pt x="13" y="16"/>
                    <a:pt x="15" y="16"/>
                    <a:pt x="16" y="16"/>
                  </a:cubicBezTo>
                  <a:cubicBezTo>
                    <a:pt x="16" y="16"/>
                    <a:pt x="18" y="16"/>
                    <a:pt x="18" y="15"/>
                  </a:cubicBezTo>
                  <a:cubicBezTo>
                    <a:pt x="20" y="14"/>
                    <a:pt x="20" y="12"/>
                    <a:pt x="20" y="11"/>
                  </a:cubicBezTo>
                  <a:cubicBezTo>
                    <a:pt x="19" y="8"/>
                    <a:pt x="18" y="5"/>
                    <a:pt x="15" y="3"/>
                  </a:cubicBezTo>
                  <a:cubicBezTo>
                    <a:pt x="14" y="2"/>
                    <a:pt x="11" y="1"/>
                    <a:pt x="9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1" name="Freeform 617">
              <a:extLst>
                <a:ext uri="{FF2B5EF4-FFF2-40B4-BE49-F238E27FC236}">
                  <a16:creationId xmlns:a16="http://schemas.microsoft.com/office/drawing/2014/main" id="{9A6213E4-DE2C-4017-9228-EBBEE2C3D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6" y="1434"/>
              <a:ext cx="50" cy="30"/>
            </a:xfrm>
            <a:custGeom>
              <a:avLst/>
              <a:gdLst>
                <a:gd name="T0" fmla="*/ 16 w 20"/>
                <a:gd name="T1" fmla="*/ 12 h 12"/>
                <a:gd name="T2" fmla="*/ 13 w 20"/>
                <a:gd name="T3" fmla="*/ 12 h 12"/>
                <a:gd name="T4" fmla="*/ 10 w 20"/>
                <a:gd name="T5" fmla="*/ 10 h 12"/>
                <a:gd name="T6" fmla="*/ 10 w 20"/>
                <a:gd name="T7" fmla="*/ 9 h 12"/>
                <a:gd name="T8" fmla="*/ 4 w 20"/>
                <a:gd name="T9" fmla="*/ 5 h 12"/>
                <a:gd name="T10" fmla="*/ 4 w 20"/>
                <a:gd name="T11" fmla="*/ 5 h 12"/>
                <a:gd name="T12" fmla="*/ 1 w 20"/>
                <a:gd name="T13" fmla="*/ 3 h 12"/>
                <a:gd name="T14" fmla="*/ 1 w 20"/>
                <a:gd name="T15" fmla="*/ 1 h 12"/>
                <a:gd name="T16" fmla="*/ 2 w 20"/>
                <a:gd name="T17" fmla="*/ 1 h 12"/>
                <a:gd name="T18" fmla="*/ 2 w 20"/>
                <a:gd name="T19" fmla="*/ 1 h 12"/>
                <a:gd name="T20" fmla="*/ 2 w 20"/>
                <a:gd name="T21" fmla="*/ 3 h 12"/>
                <a:gd name="T22" fmla="*/ 4 w 20"/>
                <a:gd name="T23" fmla="*/ 4 h 12"/>
                <a:gd name="T24" fmla="*/ 4 w 20"/>
                <a:gd name="T25" fmla="*/ 4 h 12"/>
                <a:gd name="T26" fmla="*/ 10 w 20"/>
                <a:gd name="T27" fmla="*/ 8 h 12"/>
                <a:gd name="T28" fmla="*/ 11 w 20"/>
                <a:gd name="T29" fmla="*/ 9 h 12"/>
                <a:gd name="T30" fmla="*/ 13 w 20"/>
                <a:gd name="T31" fmla="*/ 11 h 12"/>
                <a:gd name="T32" fmla="*/ 19 w 20"/>
                <a:gd name="T33" fmla="*/ 10 h 12"/>
                <a:gd name="T34" fmla="*/ 20 w 20"/>
                <a:gd name="T35" fmla="*/ 10 h 12"/>
                <a:gd name="T36" fmla="*/ 20 w 20"/>
                <a:gd name="T37" fmla="*/ 11 h 12"/>
                <a:gd name="T38" fmla="*/ 16 w 20"/>
                <a:gd name="T3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" h="12">
                  <a:moveTo>
                    <a:pt x="16" y="12"/>
                  </a:moveTo>
                  <a:cubicBezTo>
                    <a:pt x="15" y="12"/>
                    <a:pt x="14" y="12"/>
                    <a:pt x="13" y="12"/>
                  </a:cubicBezTo>
                  <a:cubicBezTo>
                    <a:pt x="12" y="11"/>
                    <a:pt x="11" y="10"/>
                    <a:pt x="10" y="10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8" y="7"/>
                    <a:pt x="6" y="6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3" y="4"/>
                    <a:pt x="2" y="4"/>
                    <a:pt x="1" y="3"/>
                  </a:cubicBezTo>
                  <a:cubicBezTo>
                    <a:pt x="1" y="3"/>
                    <a:pt x="0" y="2"/>
                    <a:pt x="1" y="1"/>
                  </a:cubicBezTo>
                  <a:cubicBezTo>
                    <a:pt x="1" y="1"/>
                    <a:pt x="1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2" y="2"/>
                    <a:pt x="2" y="3"/>
                  </a:cubicBezTo>
                  <a:cubicBezTo>
                    <a:pt x="3" y="3"/>
                    <a:pt x="3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7" y="5"/>
                    <a:pt x="9" y="7"/>
                    <a:pt x="10" y="8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10"/>
                    <a:pt x="12" y="11"/>
                    <a:pt x="13" y="11"/>
                  </a:cubicBezTo>
                  <a:cubicBezTo>
                    <a:pt x="15" y="12"/>
                    <a:pt x="18" y="12"/>
                    <a:pt x="19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1"/>
                    <a:pt x="20" y="11"/>
                  </a:cubicBezTo>
                  <a:cubicBezTo>
                    <a:pt x="19" y="12"/>
                    <a:pt x="17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2" name="Freeform 618">
              <a:extLst>
                <a:ext uri="{FF2B5EF4-FFF2-40B4-BE49-F238E27FC236}">
                  <a16:creationId xmlns:a16="http://schemas.microsoft.com/office/drawing/2014/main" id="{3FBDBF27-FC03-41DE-90F5-063DB9A34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1431"/>
              <a:ext cx="24" cy="15"/>
            </a:xfrm>
            <a:custGeom>
              <a:avLst/>
              <a:gdLst>
                <a:gd name="T0" fmla="*/ 1 w 10"/>
                <a:gd name="T1" fmla="*/ 6 h 6"/>
                <a:gd name="T2" fmla="*/ 0 w 10"/>
                <a:gd name="T3" fmla="*/ 6 h 6"/>
                <a:gd name="T4" fmla="*/ 2 w 10"/>
                <a:gd name="T5" fmla="*/ 4 h 6"/>
                <a:gd name="T6" fmla="*/ 4 w 10"/>
                <a:gd name="T7" fmla="*/ 2 h 6"/>
                <a:gd name="T8" fmla="*/ 5 w 10"/>
                <a:gd name="T9" fmla="*/ 1 h 6"/>
                <a:gd name="T10" fmla="*/ 10 w 10"/>
                <a:gd name="T11" fmla="*/ 0 h 6"/>
                <a:gd name="T12" fmla="*/ 10 w 10"/>
                <a:gd name="T13" fmla="*/ 0 h 6"/>
                <a:gd name="T14" fmla="*/ 10 w 10"/>
                <a:gd name="T15" fmla="*/ 1 h 6"/>
                <a:gd name="T16" fmla="*/ 6 w 10"/>
                <a:gd name="T17" fmla="*/ 2 h 6"/>
                <a:gd name="T18" fmla="*/ 4 w 10"/>
                <a:gd name="T19" fmla="*/ 3 h 6"/>
                <a:gd name="T20" fmla="*/ 2 w 10"/>
                <a:gd name="T21" fmla="*/ 4 h 6"/>
                <a:gd name="T22" fmla="*/ 1 w 10"/>
                <a:gd name="T23" fmla="*/ 6 h 6"/>
                <a:gd name="T24" fmla="*/ 1 w 10"/>
                <a:gd name="T2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6">
                  <a:moveTo>
                    <a:pt x="1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1" y="4"/>
                    <a:pt x="2" y="4"/>
                  </a:cubicBezTo>
                  <a:cubicBezTo>
                    <a:pt x="2" y="3"/>
                    <a:pt x="3" y="3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7" y="1"/>
                    <a:pt x="8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8" y="1"/>
                    <a:pt x="7" y="1"/>
                    <a:pt x="6" y="2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3" y="4"/>
                    <a:pt x="2" y="4"/>
                  </a:cubicBezTo>
                  <a:cubicBezTo>
                    <a:pt x="2" y="5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3" name="Freeform 619">
              <a:extLst>
                <a:ext uri="{FF2B5EF4-FFF2-40B4-BE49-F238E27FC236}">
                  <a16:creationId xmlns:a16="http://schemas.microsoft.com/office/drawing/2014/main" id="{B948A728-27E9-4C71-9B41-CD82594B3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6" y="1429"/>
              <a:ext cx="15" cy="10"/>
            </a:xfrm>
            <a:custGeom>
              <a:avLst/>
              <a:gdLst>
                <a:gd name="T0" fmla="*/ 6 w 6"/>
                <a:gd name="T1" fmla="*/ 4 h 4"/>
                <a:gd name="T2" fmla="*/ 5 w 6"/>
                <a:gd name="T3" fmla="*/ 3 h 4"/>
                <a:gd name="T4" fmla="*/ 5 w 6"/>
                <a:gd name="T5" fmla="*/ 3 h 4"/>
                <a:gd name="T6" fmla="*/ 0 w 6"/>
                <a:gd name="T7" fmla="*/ 1 h 4"/>
                <a:gd name="T8" fmla="*/ 0 w 6"/>
                <a:gd name="T9" fmla="*/ 0 h 4"/>
                <a:gd name="T10" fmla="*/ 1 w 6"/>
                <a:gd name="T11" fmla="*/ 0 h 4"/>
                <a:gd name="T12" fmla="*/ 6 w 6"/>
                <a:gd name="T13" fmla="*/ 2 h 4"/>
                <a:gd name="T14" fmla="*/ 6 w 6"/>
                <a:gd name="T15" fmla="*/ 3 h 4"/>
                <a:gd name="T16" fmla="*/ 6 w 6"/>
                <a:gd name="T17" fmla="*/ 4 h 4"/>
                <a:gd name="T18" fmla="*/ 6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6" y="4"/>
                  </a:moveTo>
                  <a:cubicBezTo>
                    <a:pt x="5" y="4"/>
                    <a:pt x="5" y="3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2"/>
                    <a:pt x="2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2" y="1"/>
                    <a:pt x="4" y="1"/>
                    <a:pt x="6" y="2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4" name="Freeform 620">
              <a:extLst>
                <a:ext uri="{FF2B5EF4-FFF2-40B4-BE49-F238E27FC236}">
                  <a16:creationId xmlns:a16="http://schemas.microsoft.com/office/drawing/2014/main" id="{C710754D-6393-4F8A-9920-6F605646D9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41" y="1436"/>
              <a:ext cx="108" cy="25"/>
            </a:xfrm>
            <a:custGeom>
              <a:avLst/>
              <a:gdLst>
                <a:gd name="T0" fmla="*/ 6 w 44"/>
                <a:gd name="T1" fmla="*/ 10 h 10"/>
                <a:gd name="T2" fmla="*/ 0 w 44"/>
                <a:gd name="T3" fmla="*/ 9 h 10"/>
                <a:gd name="T4" fmla="*/ 0 w 44"/>
                <a:gd name="T5" fmla="*/ 9 h 10"/>
                <a:gd name="T6" fmla="*/ 0 w 44"/>
                <a:gd name="T7" fmla="*/ 9 h 10"/>
                <a:gd name="T8" fmla="*/ 5 w 44"/>
                <a:gd name="T9" fmla="*/ 1 h 10"/>
                <a:gd name="T10" fmla="*/ 6 w 44"/>
                <a:gd name="T11" fmla="*/ 1 h 10"/>
                <a:gd name="T12" fmla="*/ 39 w 44"/>
                <a:gd name="T13" fmla="*/ 0 h 10"/>
                <a:gd name="T14" fmla="*/ 41 w 44"/>
                <a:gd name="T15" fmla="*/ 1 h 10"/>
                <a:gd name="T16" fmla="*/ 42 w 44"/>
                <a:gd name="T17" fmla="*/ 2 h 10"/>
                <a:gd name="T18" fmla="*/ 44 w 44"/>
                <a:gd name="T19" fmla="*/ 9 h 10"/>
                <a:gd name="T20" fmla="*/ 44 w 44"/>
                <a:gd name="T21" fmla="*/ 9 h 10"/>
                <a:gd name="T22" fmla="*/ 44 w 44"/>
                <a:gd name="T23" fmla="*/ 9 h 10"/>
                <a:gd name="T24" fmla="*/ 6 w 44"/>
                <a:gd name="T25" fmla="*/ 10 h 10"/>
                <a:gd name="T26" fmla="*/ 1 w 44"/>
                <a:gd name="T27" fmla="*/ 9 h 10"/>
                <a:gd name="T28" fmla="*/ 6 w 44"/>
                <a:gd name="T29" fmla="*/ 9 h 10"/>
                <a:gd name="T30" fmla="*/ 7 w 44"/>
                <a:gd name="T31" fmla="*/ 9 h 10"/>
                <a:gd name="T32" fmla="*/ 43 w 44"/>
                <a:gd name="T33" fmla="*/ 9 h 10"/>
                <a:gd name="T34" fmla="*/ 41 w 44"/>
                <a:gd name="T35" fmla="*/ 2 h 10"/>
                <a:gd name="T36" fmla="*/ 40 w 44"/>
                <a:gd name="T37" fmla="*/ 1 h 10"/>
                <a:gd name="T38" fmla="*/ 39 w 44"/>
                <a:gd name="T39" fmla="*/ 1 h 10"/>
                <a:gd name="T40" fmla="*/ 6 w 44"/>
                <a:gd name="T41" fmla="*/ 2 h 10"/>
                <a:gd name="T42" fmla="*/ 1 w 44"/>
                <a:gd name="T43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" h="10">
                  <a:moveTo>
                    <a:pt x="6" y="10"/>
                  </a:moveTo>
                  <a:cubicBezTo>
                    <a:pt x="4" y="10"/>
                    <a:pt x="2" y="10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17" y="0"/>
                    <a:pt x="28" y="0"/>
                    <a:pt x="39" y="0"/>
                  </a:cubicBezTo>
                  <a:cubicBezTo>
                    <a:pt x="40" y="0"/>
                    <a:pt x="40" y="0"/>
                    <a:pt x="41" y="1"/>
                  </a:cubicBezTo>
                  <a:cubicBezTo>
                    <a:pt x="41" y="1"/>
                    <a:pt x="42" y="2"/>
                    <a:pt x="42" y="2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lnTo>
                    <a:pt x="6" y="10"/>
                  </a:lnTo>
                  <a:close/>
                  <a:moveTo>
                    <a:pt x="1" y="9"/>
                  </a:moveTo>
                  <a:cubicBezTo>
                    <a:pt x="2" y="9"/>
                    <a:pt x="4" y="9"/>
                    <a:pt x="6" y="9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1" y="2"/>
                    <a:pt x="41" y="2"/>
                    <a:pt x="41" y="2"/>
                  </a:cubicBezTo>
                  <a:cubicBezTo>
                    <a:pt x="41" y="2"/>
                    <a:pt x="41" y="2"/>
                    <a:pt x="40" y="1"/>
                  </a:cubicBezTo>
                  <a:cubicBezTo>
                    <a:pt x="40" y="1"/>
                    <a:pt x="40" y="1"/>
                    <a:pt x="39" y="1"/>
                  </a:cubicBezTo>
                  <a:cubicBezTo>
                    <a:pt x="28" y="1"/>
                    <a:pt x="17" y="1"/>
                    <a:pt x="6" y="2"/>
                  </a:cubicBezTo>
                  <a:lnTo>
                    <a:pt x="1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5" name="Freeform 621">
              <a:extLst>
                <a:ext uri="{FF2B5EF4-FFF2-40B4-BE49-F238E27FC236}">
                  <a16:creationId xmlns:a16="http://schemas.microsoft.com/office/drawing/2014/main" id="{DFE4F955-CE11-438B-91FF-87B9E8F863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8" y="1461"/>
              <a:ext cx="111" cy="3"/>
            </a:xfrm>
            <a:custGeom>
              <a:avLst/>
              <a:gdLst>
                <a:gd name="T0" fmla="*/ 1 w 45"/>
                <a:gd name="T1" fmla="*/ 1 h 1"/>
                <a:gd name="T2" fmla="*/ 0 w 45"/>
                <a:gd name="T3" fmla="*/ 1 h 1"/>
                <a:gd name="T4" fmla="*/ 1 w 45"/>
                <a:gd name="T5" fmla="*/ 0 h 1"/>
                <a:gd name="T6" fmla="*/ 45 w 45"/>
                <a:gd name="T7" fmla="*/ 0 h 1"/>
                <a:gd name="T8" fmla="*/ 45 w 45"/>
                <a:gd name="T9" fmla="*/ 0 h 1"/>
                <a:gd name="T10" fmla="*/ 45 w 45"/>
                <a:gd name="T11" fmla="*/ 1 h 1"/>
                <a:gd name="T12" fmla="*/ 1 w 45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1">
                  <a:moveTo>
                    <a:pt x="1" y="1"/>
                  </a:moveTo>
                  <a:cubicBezTo>
                    <a:pt x="1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1"/>
                    <a:pt x="45" y="1"/>
                    <a:pt x="45" y="1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6" name="Freeform 622">
              <a:extLst>
                <a:ext uri="{FF2B5EF4-FFF2-40B4-BE49-F238E27FC236}">
                  <a16:creationId xmlns:a16="http://schemas.microsoft.com/office/drawing/2014/main" id="{00F943EA-99AB-4DB3-BF2B-360AA4B421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6" y="1456"/>
              <a:ext cx="3" cy="8"/>
            </a:xfrm>
            <a:custGeom>
              <a:avLst/>
              <a:gdLst>
                <a:gd name="T0" fmla="*/ 1 w 1"/>
                <a:gd name="T1" fmla="*/ 3 h 3"/>
                <a:gd name="T2" fmla="*/ 1 w 1"/>
                <a:gd name="T3" fmla="*/ 3 h 3"/>
                <a:gd name="T4" fmla="*/ 0 w 1"/>
                <a:gd name="T5" fmla="*/ 2 h 3"/>
                <a:gd name="T6" fmla="*/ 0 w 1"/>
                <a:gd name="T7" fmla="*/ 1 h 3"/>
                <a:gd name="T8" fmla="*/ 1 w 1"/>
                <a:gd name="T9" fmla="*/ 1 h 3"/>
                <a:gd name="T10" fmla="*/ 1 w 1"/>
                <a:gd name="T11" fmla="*/ 1 h 3"/>
                <a:gd name="T12" fmla="*/ 1 w 1"/>
                <a:gd name="T13" fmla="*/ 3 h 3"/>
                <a:gd name="T14" fmla="*/ 1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7" name="Freeform 623">
              <a:extLst>
                <a:ext uri="{FF2B5EF4-FFF2-40B4-BE49-F238E27FC236}">
                  <a16:creationId xmlns:a16="http://schemas.microsoft.com/office/drawing/2014/main" id="{09BF58D6-B773-4209-95EA-CF73A355D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8" y="1456"/>
              <a:ext cx="3" cy="8"/>
            </a:xfrm>
            <a:custGeom>
              <a:avLst/>
              <a:gdLst>
                <a:gd name="T0" fmla="*/ 1 w 1"/>
                <a:gd name="T1" fmla="*/ 3 h 3"/>
                <a:gd name="T2" fmla="*/ 1 w 1"/>
                <a:gd name="T3" fmla="*/ 3 h 3"/>
                <a:gd name="T4" fmla="*/ 0 w 1"/>
                <a:gd name="T5" fmla="*/ 1 h 3"/>
                <a:gd name="T6" fmla="*/ 1 w 1"/>
                <a:gd name="T7" fmla="*/ 0 h 3"/>
                <a:gd name="T8" fmla="*/ 1 w 1"/>
                <a:gd name="T9" fmla="*/ 1 h 3"/>
                <a:gd name="T10" fmla="*/ 1 w 1"/>
                <a:gd name="T11" fmla="*/ 3 h 3"/>
                <a:gd name="T12" fmla="*/ 1 w 1"/>
                <a:gd name="T13" fmla="*/ 3 h 3"/>
                <a:gd name="T14" fmla="*/ 1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8" name="Freeform 624">
              <a:extLst>
                <a:ext uri="{FF2B5EF4-FFF2-40B4-BE49-F238E27FC236}">
                  <a16:creationId xmlns:a16="http://schemas.microsoft.com/office/drawing/2014/main" id="{BF167EBB-F154-411D-AA9F-BFD2C6E6C2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68" y="1449"/>
              <a:ext cx="46" cy="7"/>
            </a:xfrm>
            <a:custGeom>
              <a:avLst/>
              <a:gdLst>
                <a:gd name="T0" fmla="*/ 18 w 19"/>
                <a:gd name="T1" fmla="*/ 3 h 3"/>
                <a:gd name="T2" fmla="*/ 0 w 19"/>
                <a:gd name="T3" fmla="*/ 3 h 3"/>
                <a:gd name="T4" fmla="*/ 0 w 19"/>
                <a:gd name="T5" fmla="*/ 2 h 3"/>
                <a:gd name="T6" fmla="*/ 0 w 19"/>
                <a:gd name="T7" fmla="*/ 2 h 3"/>
                <a:gd name="T8" fmla="*/ 0 w 19"/>
                <a:gd name="T9" fmla="*/ 1 h 3"/>
                <a:gd name="T10" fmla="*/ 0 w 19"/>
                <a:gd name="T11" fmla="*/ 1 h 3"/>
                <a:gd name="T12" fmla="*/ 0 w 19"/>
                <a:gd name="T13" fmla="*/ 0 h 3"/>
                <a:gd name="T14" fmla="*/ 18 w 19"/>
                <a:gd name="T15" fmla="*/ 0 h 3"/>
                <a:gd name="T16" fmla="*/ 19 w 19"/>
                <a:gd name="T17" fmla="*/ 1 h 3"/>
                <a:gd name="T18" fmla="*/ 19 w 19"/>
                <a:gd name="T19" fmla="*/ 2 h 3"/>
                <a:gd name="T20" fmla="*/ 19 w 19"/>
                <a:gd name="T21" fmla="*/ 3 h 3"/>
                <a:gd name="T22" fmla="*/ 18 w 19"/>
                <a:gd name="T23" fmla="*/ 3 h 3"/>
                <a:gd name="T24" fmla="*/ 9 w 19"/>
                <a:gd name="T25" fmla="*/ 2 h 3"/>
                <a:gd name="T26" fmla="*/ 18 w 19"/>
                <a:gd name="T27" fmla="*/ 2 h 3"/>
                <a:gd name="T28" fmla="*/ 18 w 19"/>
                <a:gd name="T29" fmla="*/ 1 h 3"/>
                <a:gd name="T30" fmla="*/ 1 w 19"/>
                <a:gd name="T31" fmla="*/ 1 h 3"/>
                <a:gd name="T32" fmla="*/ 1 w 19"/>
                <a:gd name="T33" fmla="*/ 2 h 3"/>
                <a:gd name="T34" fmla="*/ 1 w 19"/>
                <a:gd name="T35" fmla="*/ 2 h 3"/>
                <a:gd name="T36" fmla="*/ 9 w 19"/>
                <a:gd name="T3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9" h="3">
                  <a:moveTo>
                    <a:pt x="18" y="3"/>
                  </a:moveTo>
                  <a:cubicBezTo>
                    <a:pt x="12" y="3"/>
                    <a:pt x="6" y="2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7" y="0"/>
                    <a:pt x="12" y="0"/>
                    <a:pt x="18" y="0"/>
                  </a:cubicBezTo>
                  <a:cubicBezTo>
                    <a:pt x="19" y="0"/>
                    <a:pt x="19" y="1"/>
                    <a:pt x="19" y="1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2"/>
                    <a:pt x="19" y="2"/>
                    <a:pt x="19" y="3"/>
                  </a:cubicBezTo>
                  <a:cubicBezTo>
                    <a:pt x="18" y="3"/>
                    <a:pt x="18" y="3"/>
                    <a:pt x="18" y="3"/>
                  </a:cubicBezTo>
                  <a:close/>
                  <a:moveTo>
                    <a:pt x="9" y="2"/>
                  </a:moveTo>
                  <a:cubicBezTo>
                    <a:pt x="12" y="2"/>
                    <a:pt x="15" y="2"/>
                    <a:pt x="18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2" y="1"/>
                    <a:pt x="7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3" y="2"/>
                    <a:pt x="6" y="2"/>
                    <a:pt x="9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9" name="Freeform 625">
              <a:extLst>
                <a:ext uri="{FF2B5EF4-FFF2-40B4-BE49-F238E27FC236}">
                  <a16:creationId xmlns:a16="http://schemas.microsoft.com/office/drawing/2014/main" id="{0434E3CD-2E22-48FD-ACAE-A99DBAD52F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55" y="1441"/>
              <a:ext cx="18" cy="5"/>
            </a:xfrm>
            <a:custGeom>
              <a:avLst/>
              <a:gdLst>
                <a:gd name="T0" fmla="*/ 0 w 7"/>
                <a:gd name="T1" fmla="*/ 2 h 2"/>
                <a:gd name="T2" fmla="*/ 0 w 7"/>
                <a:gd name="T3" fmla="*/ 2 h 2"/>
                <a:gd name="T4" fmla="*/ 1 w 7"/>
                <a:gd name="T5" fmla="*/ 1 h 2"/>
                <a:gd name="T6" fmla="*/ 1 w 7"/>
                <a:gd name="T7" fmla="*/ 1 h 2"/>
                <a:gd name="T8" fmla="*/ 1 w 7"/>
                <a:gd name="T9" fmla="*/ 0 h 2"/>
                <a:gd name="T10" fmla="*/ 2 w 7"/>
                <a:gd name="T11" fmla="*/ 0 h 2"/>
                <a:gd name="T12" fmla="*/ 6 w 7"/>
                <a:gd name="T13" fmla="*/ 0 h 2"/>
                <a:gd name="T14" fmla="*/ 7 w 7"/>
                <a:gd name="T15" fmla="*/ 0 h 2"/>
                <a:gd name="T16" fmla="*/ 7 w 7"/>
                <a:gd name="T17" fmla="*/ 1 h 2"/>
                <a:gd name="T18" fmla="*/ 6 w 7"/>
                <a:gd name="T19" fmla="*/ 2 h 2"/>
                <a:gd name="T20" fmla="*/ 6 w 7"/>
                <a:gd name="T21" fmla="*/ 2 h 2"/>
                <a:gd name="T22" fmla="*/ 6 w 7"/>
                <a:gd name="T23" fmla="*/ 2 h 2"/>
                <a:gd name="T24" fmla="*/ 0 w 7"/>
                <a:gd name="T25" fmla="*/ 2 h 2"/>
                <a:gd name="T26" fmla="*/ 2 w 7"/>
                <a:gd name="T27" fmla="*/ 1 h 2"/>
                <a:gd name="T28" fmla="*/ 1 w 7"/>
                <a:gd name="T29" fmla="*/ 1 h 2"/>
                <a:gd name="T30" fmla="*/ 5 w 7"/>
                <a:gd name="T31" fmla="*/ 1 h 2"/>
                <a:gd name="T32" fmla="*/ 5 w 7"/>
                <a:gd name="T33" fmla="*/ 1 h 2"/>
                <a:gd name="T34" fmla="*/ 6 w 7"/>
                <a:gd name="T35" fmla="*/ 1 h 2"/>
                <a:gd name="T36" fmla="*/ 2 w 7"/>
                <a:gd name="T3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3" y="0"/>
                    <a:pt x="5" y="0"/>
                    <a:pt x="6" y="0"/>
                  </a:cubicBezTo>
                  <a:cubicBezTo>
                    <a:pt x="6" y="0"/>
                    <a:pt x="6" y="0"/>
                    <a:pt x="7" y="0"/>
                  </a:cubicBezTo>
                  <a:cubicBezTo>
                    <a:pt x="7" y="0"/>
                    <a:pt x="7" y="0"/>
                    <a:pt x="7" y="1"/>
                  </a:cubicBezTo>
                  <a:cubicBezTo>
                    <a:pt x="6" y="1"/>
                    <a:pt x="6" y="1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lose/>
                  <a:moveTo>
                    <a:pt x="2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4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0" name="Freeform 626">
              <a:extLst>
                <a:ext uri="{FF2B5EF4-FFF2-40B4-BE49-F238E27FC236}">
                  <a16:creationId xmlns:a16="http://schemas.microsoft.com/office/drawing/2014/main" id="{268EA6D1-EB54-4C15-9B00-CB5FD1260B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50" y="1449"/>
              <a:ext cx="15" cy="7"/>
            </a:xfrm>
            <a:custGeom>
              <a:avLst/>
              <a:gdLst>
                <a:gd name="T0" fmla="*/ 0 w 6"/>
                <a:gd name="T1" fmla="*/ 3 h 3"/>
                <a:gd name="T2" fmla="*/ 0 w 6"/>
                <a:gd name="T3" fmla="*/ 2 h 3"/>
                <a:gd name="T4" fmla="*/ 0 w 6"/>
                <a:gd name="T5" fmla="*/ 1 h 3"/>
                <a:gd name="T6" fmla="*/ 1 w 6"/>
                <a:gd name="T7" fmla="*/ 1 h 3"/>
                <a:gd name="T8" fmla="*/ 1 w 6"/>
                <a:gd name="T9" fmla="*/ 1 h 3"/>
                <a:gd name="T10" fmla="*/ 1 w 6"/>
                <a:gd name="T11" fmla="*/ 1 h 3"/>
                <a:gd name="T12" fmla="*/ 6 w 6"/>
                <a:gd name="T13" fmla="*/ 0 h 3"/>
                <a:gd name="T14" fmla="*/ 6 w 6"/>
                <a:gd name="T15" fmla="*/ 1 h 3"/>
                <a:gd name="T16" fmla="*/ 6 w 6"/>
                <a:gd name="T17" fmla="*/ 1 h 3"/>
                <a:gd name="T18" fmla="*/ 6 w 6"/>
                <a:gd name="T19" fmla="*/ 2 h 3"/>
                <a:gd name="T20" fmla="*/ 6 w 6"/>
                <a:gd name="T21" fmla="*/ 2 h 3"/>
                <a:gd name="T22" fmla="*/ 5 w 6"/>
                <a:gd name="T23" fmla="*/ 2 h 3"/>
                <a:gd name="T24" fmla="*/ 0 w 6"/>
                <a:gd name="T25" fmla="*/ 3 h 3"/>
                <a:gd name="T26" fmla="*/ 2 w 6"/>
                <a:gd name="T27" fmla="*/ 1 h 3"/>
                <a:gd name="T28" fmla="*/ 1 w 6"/>
                <a:gd name="T29" fmla="*/ 2 h 3"/>
                <a:gd name="T30" fmla="*/ 5 w 6"/>
                <a:gd name="T31" fmla="*/ 2 h 3"/>
                <a:gd name="T32" fmla="*/ 5 w 6"/>
                <a:gd name="T33" fmla="*/ 2 h 3"/>
                <a:gd name="T34" fmla="*/ 5 w 6"/>
                <a:gd name="T35" fmla="*/ 1 h 3"/>
                <a:gd name="T36" fmla="*/ 2 w 6"/>
                <a:gd name="T3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" h="3">
                  <a:moveTo>
                    <a:pt x="0" y="3"/>
                  </a:move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3" y="0"/>
                    <a:pt x="4" y="0"/>
                    <a:pt x="6" y="0"/>
                  </a:cubicBez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2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6" y="2"/>
                    <a:pt x="5" y="2"/>
                  </a:cubicBezTo>
                  <a:cubicBezTo>
                    <a:pt x="4" y="3"/>
                    <a:pt x="2" y="3"/>
                    <a:pt x="0" y="3"/>
                  </a:cubicBezTo>
                  <a:close/>
                  <a:moveTo>
                    <a:pt x="2" y="1"/>
                  </a:moveTo>
                  <a:cubicBezTo>
                    <a:pt x="1" y="1"/>
                    <a:pt x="1" y="2"/>
                    <a:pt x="1" y="2"/>
                  </a:cubicBezTo>
                  <a:cubicBezTo>
                    <a:pt x="2" y="2"/>
                    <a:pt x="4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1" name="Freeform 627">
              <a:extLst>
                <a:ext uri="{FF2B5EF4-FFF2-40B4-BE49-F238E27FC236}">
                  <a16:creationId xmlns:a16="http://schemas.microsoft.com/office/drawing/2014/main" id="{BAB03034-80CF-4755-8F93-132C0DA3AD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0" y="1441"/>
              <a:ext cx="10" cy="5"/>
            </a:xfrm>
            <a:custGeom>
              <a:avLst/>
              <a:gdLst>
                <a:gd name="T0" fmla="*/ 0 w 4"/>
                <a:gd name="T1" fmla="*/ 2 h 2"/>
                <a:gd name="T2" fmla="*/ 0 w 4"/>
                <a:gd name="T3" fmla="*/ 2 h 2"/>
                <a:gd name="T4" fmla="*/ 0 w 4"/>
                <a:gd name="T5" fmla="*/ 2 h 2"/>
                <a:gd name="T6" fmla="*/ 0 w 4"/>
                <a:gd name="T7" fmla="*/ 0 h 2"/>
                <a:gd name="T8" fmla="*/ 0 w 4"/>
                <a:gd name="T9" fmla="*/ 0 h 2"/>
                <a:gd name="T10" fmla="*/ 4 w 4"/>
                <a:gd name="T11" fmla="*/ 0 h 2"/>
                <a:gd name="T12" fmla="*/ 4 w 4"/>
                <a:gd name="T13" fmla="*/ 0 h 2"/>
                <a:gd name="T14" fmla="*/ 4 w 4"/>
                <a:gd name="T15" fmla="*/ 2 h 2"/>
                <a:gd name="T16" fmla="*/ 4 w 4"/>
                <a:gd name="T17" fmla="*/ 2 h 2"/>
                <a:gd name="T18" fmla="*/ 4 w 4"/>
                <a:gd name="T19" fmla="*/ 2 h 2"/>
                <a:gd name="T20" fmla="*/ 0 w 4"/>
                <a:gd name="T21" fmla="*/ 2 h 2"/>
                <a:gd name="T22" fmla="*/ 1 w 4"/>
                <a:gd name="T23" fmla="*/ 1 h 2"/>
                <a:gd name="T24" fmla="*/ 1 w 4"/>
                <a:gd name="T25" fmla="*/ 1 h 2"/>
                <a:gd name="T26" fmla="*/ 3 w 4"/>
                <a:gd name="T27" fmla="*/ 1 h 2"/>
                <a:gd name="T28" fmla="*/ 3 w 4"/>
                <a:gd name="T29" fmla="*/ 1 h 2"/>
                <a:gd name="T30" fmla="*/ 1 w 4"/>
                <a:gd name="T3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1"/>
                    <a:pt x="4" y="1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0" y="2"/>
                    <a:pt x="0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2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2" name="Freeform 628">
              <a:extLst>
                <a:ext uri="{FF2B5EF4-FFF2-40B4-BE49-F238E27FC236}">
                  <a16:creationId xmlns:a16="http://schemas.microsoft.com/office/drawing/2014/main" id="{F57B4F32-76F1-4687-9BEB-57BCE7E09D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24" y="1441"/>
              <a:ext cx="15" cy="5"/>
            </a:xfrm>
            <a:custGeom>
              <a:avLst/>
              <a:gdLst>
                <a:gd name="T0" fmla="*/ 1 w 6"/>
                <a:gd name="T1" fmla="*/ 2 h 2"/>
                <a:gd name="T2" fmla="*/ 1 w 6"/>
                <a:gd name="T3" fmla="*/ 2 h 2"/>
                <a:gd name="T4" fmla="*/ 0 w 6"/>
                <a:gd name="T5" fmla="*/ 1 h 2"/>
                <a:gd name="T6" fmla="*/ 0 w 6"/>
                <a:gd name="T7" fmla="*/ 0 h 2"/>
                <a:gd name="T8" fmla="*/ 1 w 6"/>
                <a:gd name="T9" fmla="*/ 0 h 2"/>
                <a:gd name="T10" fmla="*/ 5 w 6"/>
                <a:gd name="T11" fmla="*/ 0 h 2"/>
                <a:gd name="T12" fmla="*/ 6 w 6"/>
                <a:gd name="T13" fmla="*/ 1 h 2"/>
                <a:gd name="T14" fmla="*/ 6 w 6"/>
                <a:gd name="T15" fmla="*/ 1 h 2"/>
                <a:gd name="T16" fmla="*/ 6 w 6"/>
                <a:gd name="T17" fmla="*/ 2 h 2"/>
                <a:gd name="T18" fmla="*/ 6 w 6"/>
                <a:gd name="T19" fmla="*/ 2 h 2"/>
                <a:gd name="T20" fmla="*/ 1 w 6"/>
                <a:gd name="T21" fmla="*/ 2 h 2"/>
                <a:gd name="T22" fmla="*/ 1 w 6"/>
                <a:gd name="T23" fmla="*/ 1 h 2"/>
                <a:gd name="T24" fmla="*/ 1 w 6"/>
                <a:gd name="T25" fmla="*/ 1 h 2"/>
                <a:gd name="T26" fmla="*/ 5 w 6"/>
                <a:gd name="T27" fmla="*/ 1 h 2"/>
                <a:gd name="T28" fmla="*/ 5 w 6"/>
                <a:gd name="T29" fmla="*/ 1 h 2"/>
                <a:gd name="T30" fmla="*/ 5 w 6"/>
                <a:gd name="T31" fmla="*/ 1 h 2"/>
                <a:gd name="T32" fmla="*/ 1 w 6"/>
                <a:gd name="T3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2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4" y="2"/>
                    <a:pt x="3" y="2"/>
                    <a:pt x="1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2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3" name="Freeform 629">
              <a:extLst>
                <a:ext uri="{FF2B5EF4-FFF2-40B4-BE49-F238E27FC236}">
                  <a16:creationId xmlns:a16="http://schemas.microsoft.com/office/drawing/2014/main" id="{E4329C92-FD82-4CDD-899C-4709C774A6D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27" y="1449"/>
              <a:ext cx="17" cy="5"/>
            </a:xfrm>
            <a:custGeom>
              <a:avLst/>
              <a:gdLst>
                <a:gd name="T0" fmla="*/ 1 w 7"/>
                <a:gd name="T1" fmla="*/ 2 h 2"/>
                <a:gd name="T2" fmla="*/ 1 w 7"/>
                <a:gd name="T3" fmla="*/ 2 h 2"/>
                <a:gd name="T4" fmla="*/ 1 w 7"/>
                <a:gd name="T5" fmla="*/ 1 h 2"/>
                <a:gd name="T6" fmla="*/ 1 w 7"/>
                <a:gd name="T7" fmla="*/ 1 h 2"/>
                <a:gd name="T8" fmla="*/ 1 w 7"/>
                <a:gd name="T9" fmla="*/ 0 h 2"/>
                <a:gd name="T10" fmla="*/ 5 w 7"/>
                <a:gd name="T11" fmla="*/ 1 h 2"/>
                <a:gd name="T12" fmla="*/ 6 w 7"/>
                <a:gd name="T13" fmla="*/ 1 h 2"/>
                <a:gd name="T14" fmla="*/ 7 w 7"/>
                <a:gd name="T15" fmla="*/ 2 h 2"/>
                <a:gd name="T16" fmla="*/ 7 w 7"/>
                <a:gd name="T17" fmla="*/ 2 h 2"/>
                <a:gd name="T18" fmla="*/ 6 w 7"/>
                <a:gd name="T19" fmla="*/ 2 h 2"/>
                <a:gd name="T20" fmla="*/ 1 w 7"/>
                <a:gd name="T21" fmla="*/ 2 h 2"/>
                <a:gd name="T22" fmla="*/ 2 w 7"/>
                <a:gd name="T23" fmla="*/ 1 h 2"/>
                <a:gd name="T24" fmla="*/ 2 w 7"/>
                <a:gd name="T25" fmla="*/ 2 h 2"/>
                <a:gd name="T26" fmla="*/ 6 w 7"/>
                <a:gd name="T27" fmla="*/ 2 h 2"/>
                <a:gd name="T28" fmla="*/ 6 w 7"/>
                <a:gd name="T29" fmla="*/ 1 h 2"/>
                <a:gd name="T30" fmla="*/ 5 w 7"/>
                <a:gd name="T31" fmla="*/ 1 h 2"/>
                <a:gd name="T32" fmla="*/ 2 w 7"/>
                <a:gd name="T3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5" y="2"/>
                    <a:pt x="3" y="2"/>
                    <a:pt x="1" y="2"/>
                  </a:cubicBezTo>
                  <a:close/>
                  <a:moveTo>
                    <a:pt x="2" y="1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3" y="2"/>
                    <a:pt x="4" y="2"/>
                    <a:pt x="6" y="2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5" y="1"/>
                    <a:pt x="5" y="1"/>
                  </a:cubicBezTo>
                  <a:cubicBezTo>
                    <a:pt x="4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4" name="Freeform 630">
              <a:extLst>
                <a:ext uri="{FF2B5EF4-FFF2-40B4-BE49-F238E27FC236}">
                  <a16:creationId xmlns:a16="http://schemas.microsoft.com/office/drawing/2014/main" id="{04A0EC17-2BDA-439E-BC0A-5C51F88BE7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12" y="1441"/>
              <a:ext cx="12" cy="5"/>
            </a:xfrm>
            <a:custGeom>
              <a:avLst/>
              <a:gdLst>
                <a:gd name="T0" fmla="*/ 0 w 5"/>
                <a:gd name="T1" fmla="*/ 2 h 2"/>
                <a:gd name="T2" fmla="*/ 0 w 5"/>
                <a:gd name="T3" fmla="*/ 2 h 2"/>
                <a:gd name="T4" fmla="*/ 0 w 5"/>
                <a:gd name="T5" fmla="*/ 0 h 2"/>
                <a:gd name="T6" fmla="*/ 0 w 5"/>
                <a:gd name="T7" fmla="*/ 0 h 2"/>
                <a:gd name="T8" fmla="*/ 0 w 5"/>
                <a:gd name="T9" fmla="*/ 0 h 2"/>
                <a:gd name="T10" fmla="*/ 4 w 5"/>
                <a:gd name="T11" fmla="*/ 0 h 2"/>
                <a:gd name="T12" fmla="*/ 4 w 5"/>
                <a:gd name="T13" fmla="*/ 0 h 2"/>
                <a:gd name="T14" fmla="*/ 4 w 5"/>
                <a:gd name="T15" fmla="*/ 0 h 2"/>
                <a:gd name="T16" fmla="*/ 5 w 5"/>
                <a:gd name="T17" fmla="*/ 1 h 2"/>
                <a:gd name="T18" fmla="*/ 5 w 5"/>
                <a:gd name="T19" fmla="*/ 1 h 2"/>
                <a:gd name="T20" fmla="*/ 5 w 5"/>
                <a:gd name="T21" fmla="*/ 2 h 2"/>
                <a:gd name="T22" fmla="*/ 5 w 5"/>
                <a:gd name="T23" fmla="*/ 2 h 2"/>
                <a:gd name="T24" fmla="*/ 0 w 5"/>
                <a:gd name="T25" fmla="*/ 2 h 2"/>
                <a:gd name="T26" fmla="*/ 1 w 5"/>
                <a:gd name="T27" fmla="*/ 1 h 2"/>
                <a:gd name="T28" fmla="*/ 1 w 5"/>
                <a:gd name="T29" fmla="*/ 1 h 2"/>
                <a:gd name="T30" fmla="*/ 4 w 5"/>
                <a:gd name="T31" fmla="*/ 1 h 2"/>
                <a:gd name="T32" fmla="*/ 4 w 5"/>
                <a:gd name="T33" fmla="*/ 1 h 2"/>
                <a:gd name="T34" fmla="*/ 4 w 5"/>
                <a:gd name="T35" fmla="*/ 1 h 2"/>
                <a:gd name="T36" fmla="*/ 4 w 5"/>
                <a:gd name="T37" fmla="*/ 1 h 2"/>
                <a:gd name="T38" fmla="*/ 1 w 5"/>
                <a:gd name="T3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0" y="2"/>
                    <a:pt x="0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5" name="Freeform 631">
              <a:extLst>
                <a:ext uri="{FF2B5EF4-FFF2-40B4-BE49-F238E27FC236}">
                  <a16:creationId xmlns:a16="http://schemas.microsoft.com/office/drawing/2014/main" id="{232AED9A-1096-4159-AC18-EE266E3472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14" y="1449"/>
              <a:ext cx="13" cy="5"/>
            </a:xfrm>
            <a:custGeom>
              <a:avLst/>
              <a:gdLst>
                <a:gd name="T0" fmla="*/ 1 w 5"/>
                <a:gd name="T1" fmla="*/ 2 h 2"/>
                <a:gd name="T2" fmla="*/ 0 w 5"/>
                <a:gd name="T3" fmla="*/ 2 h 2"/>
                <a:gd name="T4" fmla="*/ 0 w 5"/>
                <a:gd name="T5" fmla="*/ 1 h 2"/>
                <a:gd name="T6" fmla="*/ 0 w 5"/>
                <a:gd name="T7" fmla="*/ 0 h 2"/>
                <a:gd name="T8" fmla="*/ 1 w 5"/>
                <a:gd name="T9" fmla="*/ 0 h 2"/>
                <a:gd name="T10" fmla="*/ 4 w 5"/>
                <a:gd name="T11" fmla="*/ 0 h 2"/>
                <a:gd name="T12" fmla="*/ 5 w 5"/>
                <a:gd name="T13" fmla="*/ 1 h 2"/>
                <a:gd name="T14" fmla="*/ 5 w 5"/>
                <a:gd name="T15" fmla="*/ 1 h 2"/>
                <a:gd name="T16" fmla="*/ 5 w 5"/>
                <a:gd name="T17" fmla="*/ 1 h 2"/>
                <a:gd name="T18" fmla="*/ 5 w 5"/>
                <a:gd name="T19" fmla="*/ 2 h 2"/>
                <a:gd name="T20" fmla="*/ 5 w 5"/>
                <a:gd name="T21" fmla="*/ 2 h 2"/>
                <a:gd name="T22" fmla="*/ 5 w 5"/>
                <a:gd name="T23" fmla="*/ 2 h 2"/>
                <a:gd name="T24" fmla="*/ 1 w 5"/>
                <a:gd name="T25" fmla="*/ 2 h 2"/>
                <a:gd name="T26" fmla="*/ 1 w 5"/>
                <a:gd name="T27" fmla="*/ 1 h 2"/>
                <a:gd name="T28" fmla="*/ 1 w 5"/>
                <a:gd name="T29" fmla="*/ 2 h 2"/>
                <a:gd name="T30" fmla="*/ 4 w 5"/>
                <a:gd name="T31" fmla="*/ 2 h 2"/>
                <a:gd name="T32" fmla="*/ 4 w 5"/>
                <a:gd name="T33" fmla="*/ 1 h 2"/>
                <a:gd name="T34" fmla="*/ 4 w 5"/>
                <a:gd name="T35" fmla="*/ 1 h 2"/>
                <a:gd name="T36" fmla="*/ 4 w 5"/>
                <a:gd name="T37" fmla="*/ 1 h 2"/>
                <a:gd name="T38" fmla="*/ 1 w 5"/>
                <a:gd name="T3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5" y="0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1" y="2"/>
                    <a:pt x="1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6" name="Freeform 632">
              <a:extLst>
                <a:ext uri="{FF2B5EF4-FFF2-40B4-BE49-F238E27FC236}">
                  <a16:creationId xmlns:a16="http://schemas.microsoft.com/office/drawing/2014/main" id="{2A3464AD-7EF1-45FA-8B04-10F4C08991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85" y="1441"/>
              <a:ext cx="12" cy="5"/>
            </a:xfrm>
            <a:custGeom>
              <a:avLst/>
              <a:gdLst>
                <a:gd name="T0" fmla="*/ 1 w 5"/>
                <a:gd name="T1" fmla="*/ 2 h 2"/>
                <a:gd name="T2" fmla="*/ 0 w 5"/>
                <a:gd name="T3" fmla="*/ 2 h 2"/>
                <a:gd name="T4" fmla="*/ 0 w 5"/>
                <a:gd name="T5" fmla="*/ 1 h 2"/>
                <a:gd name="T6" fmla="*/ 1 w 5"/>
                <a:gd name="T7" fmla="*/ 0 h 2"/>
                <a:gd name="T8" fmla="*/ 1 w 5"/>
                <a:gd name="T9" fmla="*/ 0 h 2"/>
                <a:gd name="T10" fmla="*/ 5 w 5"/>
                <a:gd name="T11" fmla="*/ 0 h 2"/>
                <a:gd name="T12" fmla="*/ 5 w 5"/>
                <a:gd name="T13" fmla="*/ 0 h 2"/>
                <a:gd name="T14" fmla="*/ 5 w 5"/>
                <a:gd name="T15" fmla="*/ 0 h 2"/>
                <a:gd name="T16" fmla="*/ 5 w 5"/>
                <a:gd name="T17" fmla="*/ 1 h 2"/>
                <a:gd name="T18" fmla="*/ 5 w 5"/>
                <a:gd name="T19" fmla="*/ 2 h 2"/>
                <a:gd name="T20" fmla="*/ 5 w 5"/>
                <a:gd name="T21" fmla="*/ 2 h 2"/>
                <a:gd name="T22" fmla="*/ 5 w 5"/>
                <a:gd name="T23" fmla="*/ 2 h 2"/>
                <a:gd name="T24" fmla="*/ 1 w 5"/>
                <a:gd name="T25" fmla="*/ 2 h 2"/>
                <a:gd name="T26" fmla="*/ 2 w 5"/>
                <a:gd name="T27" fmla="*/ 1 h 2"/>
                <a:gd name="T28" fmla="*/ 1 w 5"/>
                <a:gd name="T29" fmla="*/ 1 h 2"/>
                <a:gd name="T30" fmla="*/ 4 w 5"/>
                <a:gd name="T31" fmla="*/ 1 h 2"/>
                <a:gd name="T32" fmla="*/ 4 w 5"/>
                <a:gd name="T33" fmla="*/ 1 h 2"/>
                <a:gd name="T34" fmla="*/ 2 w 5"/>
                <a:gd name="T3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4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1" y="2"/>
                    <a:pt x="1" y="2"/>
                  </a:cubicBezTo>
                  <a:close/>
                  <a:moveTo>
                    <a:pt x="2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7" name="Freeform 633">
              <a:extLst>
                <a:ext uri="{FF2B5EF4-FFF2-40B4-BE49-F238E27FC236}">
                  <a16:creationId xmlns:a16="http://schemas.microsoft.com/office/drawing/2014/main" id="{21CCD5A5-3F9E-4E14-8248-A42CCDE0D5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73" y="1441"/>
              <a:ext cx="12" cy="5"/>
            </a:xfrm>
            <a:custGeom>
              <a:avLst/>
              <a:gdLst>
                <a:gd name="T0" fmla="*/ 0 w 5"/>
                <a:gd name="T1" fmla="*/ 2 h 2"/>
                <a:gd name="T2" fmla="*/ 0 w 5"/>
                <a:gd name="T3" fmla="*/ 2 h 2"/>
                <a:gd name="T4" fmla="*/ 0 w 5"/>
                <a:gd name="T5" fmla="*/ 2 h 2"/>
                <a:gd name="T6" fmla="*/ 0 w 5"/>
                <a:gd name="T7" fmla="*/ 0 h 2"/>
                <a:gd name="T8" fmla="*/ 1 w 5"/>
                <a:gd name="T9" fmla="*/ 0 h 2"/>
                <a:gd name="T10" fmla="*/ 5 w 5"/>
                <a:gd name="T11" fmla="*/ 0 h 2"/>
                <a:gd name="T12" fmla="*/ 5 w 5"/>
                <a:gd name="T13" fmla="*/ 0 h 2"/>
                <a:gd name="T14" fmla="*/ 5 w 5"/>
                <a:gd name="T15" fmla="*/ 0 h 2"/>
                <a:gd name="T16" fmla="*/ 5 w 5"/>
                <a:gd name="T17" fmla="*/ 1 h 2"/>
                <a:gd name="T18" fmla="*/ 5 w 5"/>
                <a:gd name="T19" fmla="*/ 2 h 2"/>
                <a:gd name="T20" fmla="*/ 5 w 5"/>
                <a:gd name="T21" fmla="*/ 2 h 2"/>
                <a:gd name="T22" fmla="*/ 4 w 5"/>
                <a:gd name="T23" fmla="*/ 2 h 2"/>
                <a:gd name="T24" fmla="*/ 0 w 5"/>
                <a:gd name="T25" fmla="*/ 2 h 2"/>
                <a:gd name="T26" fmla="*/ 1 w 5"/>
                <a:gd name="T27" fmla="*/ 1 h 2"/>
                <a:gd name="T28" fmla="*/ 1 w 5"/>
                <a:gd name="T29" fmla="*/ 1 h 2"/>
                <a:gd name="T30" fmla="*/ 4 w 5"/>
                <a:gd name="T31" fmla="*/ 1 h 2"/>
                <a:gd name="T32" fmla="*/ 4 w 5"/>
                <a:gd name="T33" fmla="*/ 1 h 2"/>
                <a:gd name="T34" fmla="*/ 4 w 5"/>
                <a:gd name="T35" fmla="*/ 1 h 2"/>
                <a:gd name="T36" fmla="*/ 1 w 5"/>
                <a:gd name="T3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2"/>
                    <a:pt x="4" y="2"/>
                  </a:cubicBezTo>
                  <a:cubicBezTo>
                    <a:pt x="4" y="2"/>
                    <a:pt x="0" y="2"/>
                    <a:pt x="0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1"/>
                    <a:pt x="2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8" name="Freeform 634">
              <a:extLst>
                <a:ext uri="{FF2B5EF4-FFF2-40B4-BE49-F238E27FC236}">
                  <a16:creationId xmlns:a16="http://schemas.microsoft.com/office/drawing/2014/main" id="{2048162D-27DD-4613-8C46-73A346025E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3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9" name="Freeform 635">
              <a:extLst>
                <a:ext uri="{FF2B5EF4-FFF2-40B4-BE49-F238E27FC236}">
                  <a16:creationId xmlns:a16="http://schemas.microsoft.com/office/drawing/2014/main" id="{BA3BB221-DB48-43F7-A521-768878194E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8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0" name="Freeform 636">
              <a:extLst>
                <a:ext uri="{FF2B5EF4-FFF2-40B4-BE49-F238E27FC236}">
                  <a16:creationId xmlns:a16="http://schemas.microsoft.com/office/drawing/2014/main" id="{F875E0D8-AAA9-48E5-A698-A79C8A9C0B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1" name="Freeform 637">
              <a:extLst>
                <a:ext uri="{FF2B5EF4-FFF2-40B4-BE49-F238E27FC236}">
                  <a16:creationId xmlns:a16="http://schemas.microsoft.com/office/drawing/2014/main" id="{0041D726-0685-488C-80A1-AD5441AB45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8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2" name="Freeform 638">
              <a:extLst>
                <a:ext uri="{FF2B5EF4-FFF2-40B4-BE49-F238E27FC236}">
                  <a16:creationId xmlns:a16="http://schemas.microsoft.com/office/drawing/2014/main" id="{7C27FA71-F05D-4F92-910F-BADC9140A6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3" y="1459"/>
              <a:ext cx="2" cy="5"/>
            </a:xfrm>
            <a:custGeom>
              <a:avLst/>
              <a:gdLst>
                <a:gd name="T0" fmla="*/ 1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2 h 2"/>
                <a:gd name="T14" fmla="*/ 1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3" name="Freeform 639">
              <a:extLst>
                <a:ext uri="{FF2B5EF4-FFF2-40B4-BE49-F238E27FC236}">
                  <a16:creationId xmlns:a16="http://schemas.microsoft.com/office/drawing/2014/main" id="{07359C3D-4FED-45C8-8CA4-A0EC832578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8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4" name="Freeform 640">
              <a:extLst>
                <a:ext uri="{FF2B5EF4-FFF2-40B4-BE49-F238E27FC236}">
                  <a16:creationId xmlns:a16="http://schemas.microsoft.com/office/drawing/2014/main" id="{A7ADCAC8-3658-475A-A446-9580472C4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1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  <a:gd name="T16" fmla="*/ 1 w 2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5" name="Freeform 641">
              <a:extLst>
                <a:ext uri="{FF2B5EF4-FFF2-40B4-BE49-F238E27FC236}">
                  <a16:creationId xmlns:a16="http://schemas.microsoft.com/office/drawing/2014/main" id="{F04DD4BC-FCB0-40DA-87B2-8CC5A45FCB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2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6" name="Freeform 642">
              <a:extLst>
                <a:ext uri="{FF2B5EF4-FFF2-40B4-BE49-F238E27FC236}">
                  <a16:creationId xmlns:a16="http://schemas.microsoft.com/office/drawing/2014/main" id="{616E1075-5DCF-45AB-8B65-C319208F9B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0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7" name="Freeform 643">
              <a:extLst>
                <a:ext uri="{FF2B5EF4-FFF2-40B4-BE49-F238E27FC236}">
                  <a16:creationId xmlns:a16="http://schemas.microsoft.com/office/drawing/2014/main" id="{A5ED4BAB-6BC1-41DE-B2EB-EEDB94DB60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1 h 2"/>
                <a:gd name="T8" fmla="*/ 1 w 1"/>
                <a:gd name="T9" fmla="*/ 1 h 2"/>
                <a:gd name="T10" fmla="*/ 0 w 1"/>
                <a:gd name="T11" fmla="*/ 2 h 2"/>
                <a:gd name="T12" fmla="*/ 0 w 1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8" name="Freeform 644">
              <a:extLst>
                <a:ext uri="{FF2B5EF4-FFF2-40B4-BE49-F238E27FC236}">
                  <a16:creationId xmlns:a16="http://schemas.microsoft.com/office/drawing/2014/main" id="{06C469DA-1972-4CB4-B816-28EFD9CEC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9" name="Freeform 645">
              <a:extLst>
                <a:ext uri="{FF2B5EF4-FFF2-40B4-BE49-F238E27FC236}">
                  <a16:creationId xmlns:a16="http://schemas.microsoft.com/office/drawing/2014/main" id="{8BCA4F14-D51B-401C-96EA-C760DFFD7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2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0" name="Freeform 646">
              <a:extLst>
                <a:ext uri="{FF2B5EF4-FFF2-40B4-BE49-F238E27FC236}">
                  <a16:creationId xmlns:a16="http://schemas.microsoft.com/office/drawing/2014/main" id="{56A517A0-582E-4014-B5BF-12E44A9CD3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1" name="Freeform 647">
              <a:extLst>
                <a:ext uri="{FF2B5EF4-FFF2-40B4-BE49-F238E27FC236}">
                  <a16:creationId xmlns:a16="http://schemas.microsoft.com/office/drawing/2014/main" id="{B1BE9294-1979-4FCA-B2F7-F244BBCF5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2" name="Freeform 648">
              <a:extLst>
                <a:ext uri="{FF2B5EF4-FFF2-40B4-BE49-F238E27FC236}">
                  <a16:creationId xmlns:a16="http://schemas.microsoft.com/office/drawing/2014/main" id="{3B291C73-164B-4F40-A282-8C96A15B9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3" name="Freeform 649">
              <a:extLst>
                <a:ext uri="{FF2B5EF4-FFF2-40B4-BE49-F238E27FC236}">
                  <a16:creationId xmlns:a16="http://schemas.microsoft.com/office/drawing/2014/main" id="{EFA51789-85B2-4F5D-BD51-F0786F2766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4" name="Freeform 650">
              <a:extLst>
                <a:ext uri="{FF2B5EF4-FFF2-40B4-BE49-F238E27FC236}">
                  <a16:creationId xmlns:a16="http://schemas.microsoft.com/office/drawing/2014/main" id="{42B3A7F7-2BB1-4F7F-AF93-F6119086B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5" name="Freeform 651">
              <a:extLst>
                <a:ext uri="{FF2B5EF4-FFF2-40B4-BE49-F238E27FC236}">
                  <a16:creationId xmlns:a16="http://schemas.microsoft.com/office/drawing/2014/main" id="{DD5C4A88-7B4E-454F-A997-B9A5A19C6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2" y="145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6" name="Freeform 652">
              <a:extLst>
                <a:ext uri="{FF2B5EF4-FFF2-40B4-BE49-F238E27FC236}">
                  <a16:creationId xmlns:a16="http://schemas.microsoft.com/office/drawing/2014/main" id="{D1DFEAE1-C262-4D22-B07D-7D92F6CB24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7" y="145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7" name="Freeform 653">
              <a:extLst>
                <a:ext uri="{FF2B5EF4-FFF2-40B4-BE49-F238E27FC236}">
                  <a16:creationId xmlns:a16="http://schemas.microsoft.com/office/drawing/2014/main" id="{B4AE7DD8-1721-4366-B3B2-2070D537F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2" y="1459"/>
              <a:ext cx="4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8" name="Freeform 654">
              <a:extLst>
                <a:ext uri="{FF2B5EF4-FFF2-40B4-BE49-F238E27FC236}">
                  <a16:creationId xmlns:a16="http://schemas.microsoft.com/office/drawing/2014/main" id="{3C73F0E5-9120-4CA3-A0E0-8158FFC7A3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" y="1344"/>
              <a:ext cx="37" cy="52"/>
            </a:xfrm>
            <a:custGeom>
              <a:avLst/>
              <a:gdLst>
                <a:gd name="T0" fmla="*/ 1 w 15"/>
                <a:gd name="T1" fmla="*/ 21 h 21"/>
                <a:gd name="T2" fmla="*/ 0 w 15"/>
                <a:gd name="T3" fmla="*/ 21 h 21"/>
                <a:gd name="T4" fmla="*/ 14 w 15"/>
                <a:gd name="T5" fmla="*/ 0 h 21"/>
                <a:gd name="T6" fmla="*/ 15 w 15"/>
                <a:gd name="T7" fmla="*/ 1 h 21"/>
                <a:gd name="T8" fmla="*/ 1 w 15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1">
                  <a:moveTo>
                    <a:pt x="1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4" y="14"/>
                    <a:pt x="9" y="7"/>
                    <a:pt x="14" y="0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0" y="7"/>
                    <a:pt x="5" y="14"/>
                    <a:pt x="1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9" name="Freeform 655">
              <a:extLst>
                <a:ext uri="{FF2B5EF4-FFF2-40B4-BE49-F238E27FC236}">
                  <a16:creationId xmlns:a16="http://schemas.microsoft.com/office/drawing/2014/main" id="{B9D16248-BBE6-4A2A-9802-5C03A6730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344"/>
              <a:ext cx="37" cy="52"/>
            </a:xfrm>
            <a:custGeom>
              <a:avLst/>
              <a:gdLst>
                <a:gd name="T0" fmla="*/ 1 w 15"/>
                <a:gd name="T1" fmla="*/ 21 h 21"/>
                <a:gd name="T2" fmla="*/ 0 w 15"/>
                <a:gd name="T3" fmla="*/ 21 h 21"/>
                <a:gd name="T4" fmla="*/ 14 w 15"/>
                <a:gd name="T5" fmla="*/ 0 h 21"/>
                <a:gd name="T6" fmla="*/ 15 w 15"/>
                <a:gd name="T7" fmla="*/ 1 h 21"/>
                <a:gd name="T8" fmla="*/ 1 w 15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1">
                  <a:moveTo>
                    <a:pt x="1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5" y="14"/>
                    <a:pt x="9" y="7"/>
                    <a:pt x="14" y="0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0" y="8"/>
                    <a:pt x="5" y="14"/>
                    <a:pt x="1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0" name="Freeform 656">
              <a:extLst>
                <a:ext uri="{FF2B5EF4-FFF2-40B4-BE49-F238E27FC236}">
                  <a16:creationId xmlns:a16="http://schemas.microsoft.com/office/drawing/2014/main" id="{61127D22-0DD2-4AF5-8F59-9BB910E30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1369"/>
              <a:ext cx="20" cy="27"/>
            </a:xfrm>
            <a:custGeom>
              <a:avLst/>
              <a:gdLst>
                <a:gd name="T0" fmla="*/ 1 w 8"/>
                <a:gd name="T1" fmla="*/ 11 h 11"/>
                <a:gd name="T2" fmla="*/ 0 w 8"/>
                <a:gd name="T3" fmla="*/ 11 h 11"/>
                <a:gd name="T4" fmla="*/ 7 w 8"/>
                <a:gd name="T5" fmla="*/ 0 h 11"/>
                <a:gd name="T6" fmla="*/ 8 w 8"/>
                <a:gd name="T7" fmla="*/ 1 h 11"/>
                <a:gd name="T8" fmla="*/ 1 w 8"/>
                <a:gd name="T9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1">
                  <a:moveTo>
                    <a:pt x="1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3" y="7"/>
                    <a:pt x="5" y="4"/>
                    <a:pt x="7" y="0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5" y="4"/>
                    <a:pt x="3" y="8"/>
                    <a:pt x="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1" name="Freeform 657">
              <a:extLst>
                <a:ext uri="{FF2B5EF4-FFF2-40B4-BE49-F238E27FC236}">
                  <a16:creationId xmlns:a16="http://schemas.microsoft.com/office/drawing/2014/main" id="{B159FFCB-4327-4D4D-BB7F-D676DA2362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45" y="1339"/>
              <a:ext cx="101" cy="70"/>
            </a:xfrm>
            <a:custGeom>
              <a:avLst/>
              <a:gdLst>
                <a:gd name="T0" fmla="*/ 1 w 41"/>
                <a:gd name="T1" fmla="*/ 25 h 28"/>
                <a:gd name="T2" fmla="*/ 1 w 41"/>
                <a:gd name="T3" fmla="*/ 10 h 28"/>
                <a:gd name="T4" fmla="*/ 3 w 41"/>
                <a:gd name="T5" fmla="*/ 0 h 28"/>
                <a:gd name="T6" fmla="*/ 9 w 41"/>
                <a:gd name="T7" fmla="*/ 0 h 28"/>
                <a:gd name="T8" fmla="*/ 38 w 41"/>
                <a:gd name="T9" fmla="*/ 0 h 28"/>
                <a:gd name="T10" fmla="*/ 40 w 41"/>
                <a:gd name="T11" fmla="*/ 6 h 28"/>
                <a:gd name="T12" fmla="*/ 40 w 41"/>
                <a:gd name="T13" fmla="*/ 19 h 28"/>
                <a:gd name="T14" fmla="*/ 40 w 41"/>
                <a:gd name="T15" fmla="*/ 26 h 28"/>
                <a:gd name="T16" fmla="*/ 35 w 41"/>
                <a:gd name="T17" fmla="*/ 28 h 28"/>
                <a:gd name="T18" fmla="*/ 32 w 41"/>
                <a:gd name="T19" fmla="*/ 28 h 28"/>
                <a:gd name="T20" fmla="*/ 11 w 41"/>
                <a:gd name="T21" fmla="*/ 28 h 28"/>
                <a:gd name="T22" fmla="*/ 6 w 41"/>
                <a:gd name="T23" fmla="*/ 28 h 28"/>
                <a:gd name="T24" fmla="*/ 3 w 41"/>
                <a:gd name="T25" fmla="*/ 1 h 28"/>
                <a:gd name="T26" fmla="*/ 2 w 41"/>
                <a:gd name="T27" fmla="*/ 1 h 28"/>
                <a:gd name="T28" fmla="*/ 1 w 41"/>
                <a:gd name="T29" fmla="*/ 11 h 28"/>
                <a:gd name="T30" fmla="*/ 6 w 41"/>
                <a:gd name="T31" fmla="*/ 28 h 28"/>
                <a:gd name="T32" fmla="*/ 11 w 41"/>
                <a:gd name="T33" fmla="*/ 27 h 28"/>
                <a:gd name="T34" fmla="*/ 32 w 41"/>
                <a:gd name="T35" fmla="*/ 28 h 28"/>
                <a:gd name="T36" fmla="*/ 35 w 41"/>
                <a:gd name="T37" fmla="*/ 28 h 28"/>
                <a:gd name="T38" fmla="*/ 40 w 41"/>
                <a:gd name="T39" fmla="*/ 26 h 28"/>
                <a:gd name="T40" fmla="*/ 40 w 41"/>
                <a:gd name="T41" fmla="*/ 19 h 28"/>
                <a:gd name="T42" fmla="*/ 40 w 41"/>
                <a:gd name="T43" fmla="*/ 6 h 28"/>
                <a:gd name="T44" fmla="*/ 38 w 41"/>
                <a:gd name="T45" fmla="*/ 1 h 28"/>
                <a:gd name="T46" fmla="*/ 9 w 41"/>
                <a:gd name="T47" fmla="*/ 1 h 28"/>
                <a:gd name="T48" fmla="*/ 7 w 41"/>
                <a:gd name="T49" fmla="*/ 24 h 28"/>
                <a:gd name="T50" fmla="*/ 3 w 41"/>
                <a:gd name="T51" fmla="*/ 23 h 28"/>
                <a:gd name="T52" fmla="*/ 3 w 41"/>
                <a:gd name="T53" fmla="*/ 9 h 28"/>
                <a:gd name="T54" fmla="*/ 4 w 41"/>
                <a:gd name="T55" fmla="*/ 2 h 28"/>
                <a:gd name="T56" fmla="*/ 38 w 41"/>
                <a:gd name="T57" fmla="*/ 3 h 28"/>
                <a:gd name="T58" fmla="*/ 38 w 41"/>
                <a:gd name="T59" fmla="*/ 5 h 28"/>
                <a:gd name="T60" fmla="*/ 38 w 41"/>
                <a:gd name="T61" fmla="*/ 24 h 28"/>
                <a:gd name="T62" fmla="*/ 7 w 41"/>
                <a:gd name="T63" fmla="*/ 24 h 28"/>
                <a:gd name="T64" fmla="*/ 7 w 41"/>
                <a:gd name="T65" fmla="*/ 23 h 28"/>
                <a:gd name="T66" fmla="*/ 12 w 41"/>
                <a:gd name="T67" fmla="*/ 23 h 28"/>
                <a:gd name="T68" fmla="*/ 37 w 41"/>
                <a:gd name="T69" fmla="*/ 5 h 28"/>
                <a:gd name="T70" fmla="*/ 37 w 41"/>
                <a:gd name="T71" fmla="*/ 3 h 28"/>
                <a:gd name="T72" fmla="*/ 4 w 41"/>
                <a:gd name="T73" fmla="*/ 3 h 28"/>
                <a:gd name="T74" fmla="*/ 4 w 41"/>
                <a:gd name="T75" fmla="*/ 9 h 28"/>
                <a:gd name="T76" fmla="*/ 4 w 41"/>
                <a:gd name="T77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" h="28">
                  <a:moveTo>
                    <a:pt x="6" y="28"/>
                  </a:moveTo>
                  <a:cubicBezTo>
                    <a:pt x="5" y="28"/>
                    <a:pt x="1" y="28"/>
                    <a:pt x="1" y="25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cubicBezTo>
                    <a:pt x="0" y="6"/>
                    <a:pt x="0" y="2"/>
                    <a:pt x="2" y="1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4" y="0"/>
                    <a:pt x="5" y="0"/>
                    <a:pt x="6" y="0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10" y="0"/>
                    <a:pt x="11" y="0"/>
                    <a:pt x="12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9" y="0"/>
                    <a:pt x="39" y="0"/>
                    <a:pt x="40" y="1"/>
                  </a:cubicBezTo>
                  <a:cubicBezTo>
                    <a:pt x="41" y="2"/>
                    <a:pt x="41" y="4"/>
                    <a:pt x="40" y="6"/>
                  </a:cubicBezTo>
                  <a:cubicBezTo>
                    <a:pt x="40" y="6"/>
                    <a:pt x="40" y="7"/>
                    <a:pt x="40" y="7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40" y="19"/>
                    <a:pt x="40" y="20"/>
                    <a:pt x="40" y="21"/>
                  </a:cubicBezTo>
                  <a:cubicBezTo>
                    <a:pt x="40" y="23"/>
                    <a:pt x="40" y="24"/>
                    <a:pt x="40" y="26"/>
                  </a:cubicBezTo>
                  <a:cubicBezTo>
                    <a:pt x="40" y="26"/>
                    <a:pt x="40" y="27"/>
                    <a:pt x="40" y="27"/>
                  </a:cubicBezTo>
                  <a:cubicBezTo>
                    <a:pt x="39" y="28"/>
                    <a:pt x="37" y="28"/>
                    <a:pt x="35" y="28"/>
                  </a:cubicBezTo>
                  <a:cubicBezTo>
                    <a:pt x="34" y="28"/>
                    <a:pt x="34" y="28"/>
                    <a:pt x="34" y="28"/>
                  </a:cubicBezTo>
                  <a:cubicBezTo>
                    <a:pt x="33" y="28"/>
                    <a:pt x="33" y="28"/>
                    <a:pt x="32" y="28"/>
                  </a:cubicBezTo>
                  <a:cubicBezTo>
                    <a:pt x="29" y="28"/>
                    <a:pt x="25" y="28"/>
                    <a:pt x="22" y="28"/>
                  </a:cubicBezTo>
                  <a:cubicBezTo>
                    <a:pt x="18" y="28"/>
                    <a:pt x="15" y="28"/>
                    <a:pt x="11" y="28"/>
                  </a:cubicBezTo>
                  <a:cubicBezTo>
                    <a:pt x="11" y="28"/>
                    <a:pt x="10" y="28"/>
                    <a:pt x="9" y="28"/>
                  </a:cubicBezTo>
                  <a:cubicBezTo>
                    <a:pt x="8" y="28"/>
                    <a:pt x="7" y="28"/>
                    <a:pt x="6" y="28"/>
                  </a:cubicBezTo>
                  <a:close/>
                  <a:moveTo>
                    <a:pt x="6" y="1"/>
                  </a:moveTo>
                  <a:cubicBezTo>
                    <a:pt x="5" y="1"/>
                    <a:pt x="4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1" y="3"/>
                    <a:pt x="1" y="7"/>
                    <a:pt x="1" y="10"/>
                  </a:cubicBezTo>
                  <a:cubicBezTo>
                    <a:pt x="1" y="10"/>
                    <a:pt x="1" y="11"/>
                    <a:pt x="1" y="11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7"/>
                    <a:pt x="3" y="28"/>
                    <a:pt x="6" y="28"/>
                  </a:cubicBezTo>
                  <a:cubicBezTo>
                    <a:pt x="7" y="28"/>
                    <a:pt x="8" y="28"/>
                    <a:pt x="9" y="28"/>
                  </a:cubicBezTo>
                  <a:cubicBezTo>
                    <a:pt x="10" y="27"/>
                    <a:pt x="11" y="27"/>
                    <a:pt x="11" y="27"/>
                  </a:cubicBezTo>
                  <a:cubicBezTo>
                    <a:pt x="15" y="27"/>
                    <a:pt x="18" y="27"/>
                    <a:pt x="22" y="28"/>
                  </a:cubicBezTo>
                  <a:cubicBezTo>
                    <a:pt x="25" y="28"/>
                    <a:pt x="29" y="28"/>
                    <a:pt x="32" y="28"/>
                  </a:cubicBezTo>
                  <a:cubicBezTo>
                    <a:pt x="33" y="28"/>
                    <a:pt x="33" y="28"/>
                    <a:pt x="34" y="28"/>
                  </a:cubicBezTo>
                  <a:cubicBezTo>
                    <a:pt x="34" y="28"/>
                    <a:pt x="34" y="28"/>
                    <a:pt x="35" y="28"/>
                  </a:cubicBezTo>
                  <a:cubicBezTo>
                    <a:pt x="37" y="28"/>
                    <a:pt x="39" y="28"/>
                    <a:pt x="39" y="27"/>
                  </a:cubicBezTo>
                  <a:cubicBezTo>
                    <a:pt x="40" y="26"/>
                    <a:pt x="40" y="26"/>
                    <a:pt x="40" y="26"/>
                  </a:cubicBezTo>
                  <a:cubicBezTo>
                    <a:pt x="40" y="24"/>
                    <a:pt x="40" y="23"/>
                    <a:pt x="40" y="21"/>
                  </a:cubicBezTo>
                  <a:cubicBezTo>
                    <a:pt x="40" y="20"/>
                    <a:pt x="40" y="19"/>
                    <a:pt x="40" y="19"/>
                  </a:cubicBezTo>
                  <a:cubicBezTo>
                    <a:pt x="40" y="7"/>
                    <a:pt x="40" y="7"/>
                    <a:pt x="40" y="7"/>
                  </a:cubicBezTo>
                  <a:cubicBezTo>
                    <a:pt x="40" y="7"/>
                    <a:pt x="40" y="6"/>
                    <a:pt x="40" y="6"/>
                  </a:cubicBezTo>
                  <a:cubicBezTo>
                    <a:pt x="40" y="4"/>
                    <a:pt x="40" y="2"/>
                    <a:pt x="39" y="1"/>
                  </a:cubicBezTo>
                  <a:cubicBezTo>
                    <a:pt x="39" y="1"/>
                    <a:pt x="38" y="1"/>
                    <a:pt x="38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1" y="1"/>
                    <a:pt x="10" y="1"/>
                    <a:pt x="9" y="1"/>
                  </a:cubicBezTo>
                  <a:cubicBezTo>
                    <a:pt x="8" y="1"/>
                    <a:pt x="7" y="1"/>
                    <a:pt x="6" y="1"/>
                  </a:cubicBezTo>
                  <a:close/>
                  <a:moveTo>
                    <a:pt x="7" y="24"/>
                  </a:moveTo>
                  <a:cubicBezTo>
                    <a:pt x="6" y="24"/>
                    <a:pt x="5" y="24"/>
                    <a:pt x="5" y="24"/>
                  </a:cubicBezTo>
                  <a:cubicBezTo>
                    <a:pt x="4" y="24"/>
                    <a:pt x="3" y="24"/>
                    <a:pt x="3" y="23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0"/>
                    <a:pt x="3" y="9"/>
                    <a:pt x="3" y="9"/>
                  </a:cubicBezTo>
                  <a:cubicBezTo>
                    <a:pt x="3" y="6"/>
                    <a:pt x="3" y="4"/>
                    <a:pt x="3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8" y="3"/>
                    <a:pt x="38" y="3"/>
                  </a:cubicBezTo>
                  <a:cubicBezTo>
                    <a:pt x="38" y="3"/>
                    <a:pt x="38" y="4"/>
                    <a:pt x="38" y="5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8" y="23"/>
                    <a:pt x="38" y="23"/>
                    <a:pt x="38" y="23"/>
                  </a:cubicBezTo>
                  <a:cubicBezTo>
                    <a:pt x="38" y="23"/>
                    <a:pt x="38" y="24"/>
                    <a:pt x="38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4"/>
                    <a:pt x="9" y="24"/>
                    <a:pt x="7" y="24"/>
                  </a:cubicBezTo>
                  <a:close/>
                  <a:moveTo>
                    <a:pt x="4" y="23"/>
                  </a:moveTo>
                  <a:cubicBezTo>
                    <a:pt x="4" y="23"/>
                    <a:pt x="5" y="23"/>
                    <a:pt x="7" y="23"/>
                  </a:cubicBezTo>
                  <a:cubicBezTo>
                    <a:pt x="9" y="23"/>
                    <a:pt x="10" y="23"/>
                    <a:pt x="11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4"/>
                  </a:cubicBezTo>
                  <a:cubicBezTo>
                    <a:pt x="37" y="4"/>
                    <a:pt x="37" y="3"/>
                    <a:pt x="37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3" y="4"/>
                    <a:pt x="4" y="7"/>
                    <a:pt x="4" y="9"/>
                  </a:cubicBezTo>
                  <a:cubicBezTo>
                    <a:pt x="4" y="9"/>
                    <a:pt x="4" y="10"/>
                    <a:pt x="4" y="10"/>
                  </a:cubicBezTo>
                  <a:lnTo>
                    <a:pt x="4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2" name="Freeform 658">
              <a:extLst>
                <a:ext uri="{FF2B5EF4-FFF2-40B4-BE49-F238E27FC236}">
                  <a16:creationId xmlns:a16="http://schemas.microsoft.com/office/drawing/2014/main" id="{7B66E592-327E-42EE-85D3-FCA5638A1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1411"/>
              <a:ext cx="54" cy="18"/>
            </a:xfrm>
            <a:custGeom>
              <a:avLst/>
              <a:gdLst>
                <a:gd name="T0" fmla="*/ 1 w 22"/>
                <a:gd name="T1" fmla="*/ 7 h 7"/>
                <a:gd name="T2" fmla="*/ 0 w 22"/>
                <a:gd name="T3" fmla="*/ 7 h 7"/>
                <a:gd name="T4" fmla="*/ 0 w 22"/>
                <a:gd name="T5" fmla="*/ 6 h 7"/>
                <a:gd name="T6" fmla="*/ 0 w 22"/>
                <a:gd name="T7" fmla="*/ 5 h 7"/>
                <a:gd name="T8" fmla="*/ 2 w 22"/>
                <a:gd name="T9" fmla="*/ 5 h 7"/>
                <a:gd name="T10" fmla="*/ 2 w 22"/>
                <a:gd name="T11" fmla="*/ 5 h 7"/>
                <a:gd name="T12" fmla="*/ 4 w 22"/>
                <a:gd name="T13" fmla="*/ 5 h 7"/>
                <a:gd name="T14" fmla="*/ 5 w 22"/>
                <a:gd name="T15" fmla="*/ 4 h 7"/>
                <a:gd name="T16" fmla="*/ 5 w 22"/>
                <a:gd name="T17" fmla="*/ 4 h 7"/>
                <a:gd name="T18" fmla="*/ 5 w 22"/>
                <a:gd name="T19" fmla="*/ 2 h 7"/>
                <a:gd name="T20" fmla="*/ 5 w 22"/>
                <a:gd name="T21" fmla="*/ 1 h 7"/>
                <a:gd name="T22" fmla="*/ 5 w 22"/>
                <a:gd name="T23" fmla="*/ 0 h 7"/>
                <a:gd name="T24" fmla="*/ 6 w 22"/>
                <a:gd name="T25" fmla="*/ 1 h 7"/>
                <a:gd name="T26" fmla="*/ 6 w 22"/>
                <a:gd name="T27" fmla="*/ 2 h 7"/>
                <a:gd name="T28" fmla="*/ 6 w 22"/>
                <a:gd name="T29" fmla="*/ 4 h 7"/>
                <a:gd name="T30" fmla="*/ 6 w 22"/>
                <a:gd name="T31" fmla="*/ 5 h 7"/>
                <a:gd name="T32" fmla="*/ 4 w 22"/>
                <a:gd name="T33" fmla="*/ 5 h 7"/>
                <a:gd name="T34" fmla="*/ 3 w 22"/>
                <a:gd name="T35" fmla="*/ 6 h 7"/>
                <a:gd name="T36" fmla="*/ 2 w 22"/>
                <a:gd name="T37" fmla="*/ 6 h 7"/>
                <a:gd name="T38" fmla="*/ 0 w 22"/>
                <a:gd name="T39" fmla="*/ 6 h 7"/>
                <a:gd name="T40" fmla="*/ 0 w 22"/>
                <a:gd name="T41" fmla="*/ 6 h 7"/>
                <a:gd name="T42" fmla="*/ 0 w 22"/>
                <a:gd name="T43" fmla="*/ 7 h 7"/>
                <a:gd name="T44" fmla="*/ 1 w 22"/>
                <a:gd name="T45" fmla="*/ 7 h 7"/>
                <a:gd name="T46" fmla="*/ 21 w 22"/>
                <a:gd name="T47" fmla="*/ 7 h 7"/>
                <a:gd name="T48" fmla="*/ 21 w 22"/>
                <a:gd name="T49" fmla="*/ 6 h 7"/>
                <a:gd name="T50" fmla="*/ 20 w 22"/>
                <a:gd name="T51" fmla="*/ 5 h 7"/>
                <a:gd name="T52" fmla="*/ 16 w 22"/>
                <a:gd name="T53" fmla="*/ 5 h 7"/>
                <a:gd name="T54" fmla="*/ 15 w 22"/>
                <a:gd name="T55" fmla="*/ 5 h 7"/>
                <a:gd name="T56" fmla="*/ 15 w 22"/>
                <a:gd name="T57" fmla="*/ 3 h 7"/>
                <a:gd name="T58" fmla="*/ 15 w 22"/>
                <a:gd name="T59" fmla="*/ 3 h 7"/>
                <a:gd name="T60" fmla="*/ 15 w 22"/>
                <a:gd name="T61" fmla="*/ 3 h 7"/>
                <a:gd name="T62" fmla="*/ 15 w 22"/>
                <a:gd name="T63" fmla="*/ 1 h 7"/>
                <a:gd name="T64" fmla="*/ 16 w 22"/>
                <a:gd name="T65" fmla="*/ 0 h 7"/>
                <a:gd name="T66" fmla="*/ 16 w 22"/>
                <a:gd name="T67" fmla="*/ 1 h 7"/>
                <a:gd name="T68" fmla="*/ 16 w 22"/>
                <a:gd name="T69" fmla="*/ 3 h 7"/>
                <a:gd name="T70" fmla="*/ 16 w 22"/>
                <a:gd name="T71" fmla="*/ 3 h 7"/>
                <a:gd name="T72" fmla="*/ 16 w 22"/>
                <a:gd name="T73" fmla="*/ 3 h 7"/>
                <a:gd name="T74" fmla="*/ 16 w 22"/>
                <a:gd name="T75" fmla="*/ 4 h 7"/>
                <a:gd name="T76" fmla="*/ 16 w 22"/>
                <a:gd name="T77" fmla="*/ 4 h 7"/>
                <a:gd name="T78" fmla="*/ 20 w 22"/>
                <a:gd name="T79" fmla="*/ 4 h 7"/>
                <a:gd name="T80" fmla="*/ 22 w 22"/>
                <a:gd name="T81" fmla="*/ 6 h 7"/>
                <a:gd name="T82" fmla="*/ 21 w 22"/>
                <a:gd name="T83" fmla="*/ 7 h 7"/>
                <a:gd name="T84" fmla="*/ 1 w 22"/>
                <a:gd name="T85" fmla="*/ 7 h 7"/>
                <a:gd name="T86" fmla="*/ 1 w 22"/>
                <a:gd name="T8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2" h="7">
                  <a:moveTo>
                    <a:pt x="1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cubicBezTo>
                    <a:pt x="0" y="5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5" y="5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3"/>
                    <a:pt x="5" y="3"/>
                    <a:pt x="5" y="2"/>
                  </a:cubicBezTo>
                  <a:cubicBezTo>
                    <a:pt x="5" y="2"/>
                    <a:pt x="5" y="1"/>
                    <a:pt x="5" y="1"/>
                  </a:cubicBezTo>
                  <a:cubicBezTo>
                    <a:pt x="5" y="1"/>
                    <a:pt x="5" y="0"/>
                    <a:pt x="5" y="0"/>
                  </a:cubicBezTo>
                  <a:cubicBezTo>
                    <a:pt x="6" y="0"/>
                    <a:pt x="6" y="1"/>
                    <a:pt x="6" y="1"/>
                  </a:cubicBezTo>
                  <a:cubicBezTo>
                    <a:pt x="6" y="1"/>
                    <a:pt x="6" y="2"/>
                    <a:pt x="6" y="2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4"/>
                    <a:pt x="6" y="5"/>
                    <a:pt x="6" y="5"/>
                  </a:cubicBezTo>
                  <a:cubicBezTo>
                    <a:pt x="5" y="5"/>
                    <a:pt x="4" y="5"/>
                    <a:pt x="4" y="5"/>
                  </a:cubicBezTo>
                  <a:cubicBezTo>
                    <a:pt x="3" y="5"/>
                    <a:pt x="3" y="5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5"/>
                    <a:pt x="1" y="5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7"/>
                  </a:cubicBezTo>
                  <a:cubicBezTo>
                    <a:pt x="0" y="7"/>
                    <a:pt x="1" y="7"/>
                    <a:pt x="1" y="7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0" y="6"/>
                    <a:pt x="20" y="5"/>
                    <a:pt x="20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5" y="5"/>
                  </a:cubicBezTo>
                  <a:cubicBezTo>
                    <a:pt x="15" y="5"/>
                    <a:pt x="15" y="4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2"/>
                    <a:pt x="15" y="1"/>
                    <a:pt x="15" y="1"/>
                  </a:cubicBezTo>
                  <a:cubicBezTo>
                    <a:pt x="15" y="1"/>
                    <a:pt x="15" y="0"/>
                    <a:pt x="16" y="0"/>
                  </a:cubicBezTo>
                  <a:cubicBezTo>
                    <a:pt x="16" y="0"/>
                    <a:pt x="16" y="1"/>
                    <a:pt x="16" y="1"/>
                  </a:cubicBezTo>
                  <a:cubicBezTo>
                    <a:pt x="16" y="1"/>
                    <a:pt x="16" y="2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1" y="4"/>
                    <a:pt x="22" y="6"/>
                    <a:pt x="22" y="6"/>
                  </a:cubicBezTo>
                  <a:cubicBezTo>
                    <a:pt x="22" y="7"/>
                    <a:pt x="21" y="7"/>
                    <a:pt x="21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3" name="Freeform 659">
              <a:extLst>
                <a:ext uri="{FF2B5EF4-FFF2-40B4-BE49-F238E27FC236}">
                  <a16:creationId xmlns:a16="http://schemas.microsoft.com/office/drawing/2014/main" id="{C19E39C2-44E5-477F-8544-821D114B5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8" y="1401"/>
              <a:ext cx="98" cy="13"/>
            </a:xfrm>
            <a:custGeom>
              <a:avLst/>
              <a:gdLst>
                <a:gd name="T0" fmla="*/ 13 w 40"/>
                <a:gd name="T1" fmla="*/ 5 h 5"/>
                <a:gd name="T2" fmla="*/ 4 w 40"/>
                <a:gd name="T3" fmla="*/ 5 h 5"/>
                <a:gd name="T4" fmla="*/ 1 w 40"/>
                <a:gd name="T5" fmla="*/ 4 h 5"/>
                <a:gd name="T6" fmla="*/ 0 w 40"/>
                <a:gd name="T7" fmla="*/ 1 h 5"/>
                <a:gd name="T8" fmla="*/ 0 w 40"/>
                <a:gd name="T9" fmla="*/ 0 h 5"/>
                <a:gd name="T10" fmla="*/ 1 w 40"/>
                <a:gd name="T11" fmla="*/ 1 h 5"/>
                <a:gd name="T12" fmla="*/ 1 w 40"/>
                <a:gd name="T13" fmla="*/ 4 h 5"/>
                <a:gd name="T14" fmla="*/ 4 w 40"/>
                <a:gd name="T15" fmla="*/ 4 h 5"/>
                <a:gd name="T16" fmla="*/ 37 w 40"/>
                <a:gd name="T17" fmla="*/ 4 h 5"/>
                <a:gd name="T18" fmla="*/ 38 w 40"/>
                <a:gd name="T19" fmla="*/ 4 h 5"/>
                <a:gd name="T20" fmla="*/ 39 w 40"/>
                <a:gd name="T21" fmla="*/ 1 h 5"/>
                <a:gd name="T22" fmla="*/ 39 w 40"/>
                <a:gd name="T23" fmla="*/ 1 h 5"/>
                <a:gd name="T24" fmla="*/ 40 w 40"/>
                <a:gd name="T25" fmla="*/ 1 h 5"/>
                <a:gd name="T26" fmla="*/ 39 w 40"/>
                <a:gd name="T27" fmla="*/ 4 h 5"/>
                <a:gd name="T28" fmla="*/ 37 w 40"/>
                <a:gd name="T29" fmla="*/ 5 h 5"/>
                <a:gd name="T30" fmla="*/ 13 w 40"/>
                <a:gd name="T3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0" h="5">
                  <a:moveTo>
                    <a:pt x="13" y="5"/>
                  </a:moveTo>
                  <a:cubicBezTo>
                    <a:pt x="10" y="5"/>
                    <a:pt x="7" y="5"/>
                    <a:pt x="4" y="5"/>
                  </a:cubicBezTo>
                  <a:cubicBezTo>
                    <a:pt x="2" y="5"/>
                    <a:pt x="1" y="5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2"/>
                    <a:pt x="1" y="3"/>
                    <a:pt x="1" y="4"/>
                  </a:cubicBezTo>
                  <a:cubicBezTo>
                    <a:pt x="2" y="4"/>
                    <a:pt x="2" y="4"/>
                    <a:pt x="4" y="4"/>
                  </a:cubicBezTo>
                  <a:cubicBezTo>
                    <a:pt x="15" y="4"/>
                    <a:pt x="34" y="4"/>
                    <a:pt x="37" y="4"/>
                  </a:cubicBezTo>
                  <a:cubicBezTo>
                    <a:pt x="37" y="4"/>
                    <a:pt x="38" y="4"/>
                    <a:pt x="38" y="4"/>
                  </a:cubicBezTo>
                  <a:cubicBezTo>
                    <a:pt x="39" y="3"/>
                    <a:pt x="39" y="2"/>
                    <a:pt x="39" y="1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39" y="1"/>
                    <a:pt x="39" y="1"/>
                    <a:pt x="40" y="1"/>
                  </a:cubicBezTo>
                  <a:cubicBezTo>
                    <a:pt x="40" y="2"/>
                    <a:pt x="40" y="4"/>
                    <a:pt x="39" y="4"/>
                  </a:cubicBezTo>
                  <a:cubicBezTo>
                    <a:pt x="38" y="5"/>
                    <a:pt x="38" y="5"/>
                    <a:pt x="37" y="5"/>
                  </a:cubicBezTo>
                  <a:cubicBezTo>
                    <a:pt x="34" y="5"/>
                    <a:pt x="23" y="5"/>
                    <a:pt x="13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4" name="Freeform 660">
              <a:extLst>
                <a:ext uri="{FF2B5EF4-FFF2-40B4-BE49-F238E27FC236}">
                  <a16:creationId xmlns:a16="http://schemas.microsoft.com/office/drawing/2014/main" id="{0F6939B7-50FC-4D6A-8D5C-98B2AFB8D1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0" y="1409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5" name="Freeform 661">
              <a:extLst>
                <a:ext uri="{FF2B5EF4-FFF2-40B4-BE49-F238E27FC236}">
                  <a16:creationId xmlns:a16="http://schemas.microsoft.com/office/drawing/2014/main" id="{5A2E992E-AC4C-4190-B139-51B299632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6" name="Freeform 662">
              <a:extLst>
                <a:ext uri="{FF2B5EF4-FFF2-40B4-BE49-F238E27FC236}">
                  <a16:creationId xmlns:a16="http://schemas.microsoft.com/office/drawing/2014/main" id="{E21C5554-1B99-409A-90A0-6AE49ECCE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8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7" name="Freeform 663">
              <a:extLst>
                <a:ext uri="{FF2B5EF4-FFF2-40B4-BE49-F238E27FC236}">
                  <a16:creationId xmlns:a16="http://schemas.microsoft.com/office/drawing/2014/main" id="{F6BF663E-96D4-4AC0-8BEC-FC76DCB25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8" name="Freeform 664">
              <a:extLst>
                <a:ext uri="{FF2B5EF4-FFF2-40B4-BE49-F238E27FC236}">
                  <a16:creationId xmlns:a16="http://schemas.microsoft.com/office/drawing/2014/main" id="{F450B82E-FA8E-4586-B9A3-24C045E3FF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3" y="140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1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9" name="Freeform 665">
              <a:extLst>
                <a:ext uri="{FF2B5EF4-FFF2-40B4-BE49-F238E27FC236}">
                  <a16:creationId xmlns:a16="http://schemas.microsoft.com/office/drawing/2014/main" id="{3A881460-C1EE-4F0B-BA99-762A6C3A49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8" y="1406"/>
              <a:ext cx="5" cy="8"/>
            </a:xfrm>
            <a:custGeom>
              <a:avLst/>
              <a:gdLst>
                <a:gd name="T0" fmla="*/ 1 w 2"/>
                <a:gd name="T1" fmla="*/ 3 h 3"/>
                <a:gd name="T2" fmla="*/ 0 w 2"/>
                <a:gd name="T3" fmla="*/ 3 h 3"/>
                <a:gd name="T4" fmla="*/ 0 w 2"/>
                <a:gd name="T5" fmla="*/ 3 h 3"/>
                <a:gd name="T6" fmla="*/ 2 w 2"/>
                <a:gd name="T7" fmla="*/ 1 h 3"/>
                <a:gd name="T8" fmla="*/ 2 w 2"/>
                <a:gd name="T9" fmla="*/ 1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0" name="Freeform 666">
              <a:extLst>
                <a:ext uri="{FF2B5EF4-FFF2-40B4-BE49-F238E27FC236}">
                  <a16:creationId xmlns:a16="http://schemas.microsoft.com/office/drawing/2014/main" id="{1DA6D066-FF05-4836-8775-85A7C0513C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3" y="1409"/>
              <a:ext cx="4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  <a:gd name="T16" fmla="*/ 1 w 2"/>
                <a:gd name="T17" fmla="*/ 2 h 2"/>
                <a:gd name="T18" fmla="*/ 0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1" name="Freeform 667">
              <a:extLst>
                <a:ext uri="{FF2B5EF4-FFF2-40B4-BE49-F238E27FC236}">
                  <a16:creationId xmlns:a16="http://schemas.microsoft.com/office/drawing/2014/main" id="{383FC0EB-0CE1-436A-B6B7-06DC9E9A69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0 w 2"/>
                <a:gd name="T7" fmla="*/ 1 h 2"/>
                <a:gd name="T8" fmla="*/ 0 w 2"/>
                <a:gd name="T9" fmla="*/ 1 h 2"/>
                <a:gd name="T10" fmla="*/ 1 w 2"/>
                <a:gd name="T11" fmla="*/ 0 h 2"/>
                <a:gd name="T12" fmla="*/ 2 w 2"/>
                <a:gd name="T13" fmla="*/ 0 h 2"/>
                <a:gd name="T14" fmla="*/ 2 w 2"/>
                <a:gd name="T15" fmla="*/ 0 h 2"/>
                <a:gd name="T16" fmla="*/ 1 w 2"/>
                <a:gd name="T17" fmla="*/ 2 h 2"/>
                <a:gd name="T18" fmla="*/ 0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2" name="Freeform 668">
              <a:extLst>
                <a:ext uri="{FF2B5EF4-FFF2-40B4-BE49-F238E27FC236}">
                  <a16:creationId xmlns:a16="http://schemas.microsoft.com/office/drawing/2014/main" id="{FBB1904B-0085-4E85-B311-F1CB804892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0" y="1406"/>
              <a:ext cx="7" cy="8"/>
            </a:xfrm>
            <a:custGeom>
              <a:avLst/>
              <a:gdLst>
                <a:gd name="T0" fmla="*/ 1 w 3"/>
                <a:gd name="T1" fmla="*/ 3 h 3"/>
                <a:gd name="T2" fmla="*/ 1 w 3"/>
                <a:gd name="T3" fmla="*/ 3 h 3"/>
                <a:gd name="T4" fmla="*/ 1 w 3"/>
                <a:gd name="T5" fmla="*/ 3 h 3"/>
                <a:gd name="T6" fmla="*/ 2 w 3"/>
                <a:gd name="T7" fmla="*/ 1 h 3"/>
                <a:gd name="T8" fmla="*/ 2 w 3"/>
                <a:gd name="T9" fmla="*/ 1 h 3"/>
                <a:gd name="T10" fmla="*/ 2 w 3"/>
                <a:gd name="T11" fmla="*/ 1 h 3"/>
                <a:gd name="T12" fmla="*/ 3 w 3"/>
                <a:gd name="T13" fmla="*/ 1 h 3"/>
                <a:gd name="T14" fmla="*/ 2 w 3"/>
                <a:gd name="T15" fmla="*/ 2 h 3"/>
                <a:gd name="T16" fmla="*/ 1 w 3"/>
                <a:gd name="T17" fmla="*/ 3 h 3"/>
                <a:gd name="T18" fmla="*/ 1 w 3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3" name="Freeform 669">
              <a:extLst>
                <a:ext uri="{FF2B5EF4-FFF2-40B4-BE49-F238E27FC236}">
                  <a16:creationId xmlns:a16="http://schemas.microsoft.com/office/drawing/2014/main" id="{E2F5E861-AF83-407D-8233-82028E350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1406"/>
              <a:ext cx="5" cy="8"/>
            </a:xfrm>
            <a:custGeom>
              <a:avLst/>
              <a:gdLst>
                <a:gd name="T0" fmla="*/ 1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2 w 2"/>
                <a:gd name="T9" fmla="*/ 1 h 3"/>
                <a:gd name="T10" fmla="*/ 2 w 2"/>
                <a:gd name="T11" fmla="*/ 1 h 3"/>
                <a:gd name="T12" fmla="*/ 1 w 2"/>
                <a:gd name="T13" fmla="*/ 3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2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4" name="Freeform 670">
              <a:extLst>
                <a:ext uri="{FF2B5EF4-FFF2-40B4-BE49-F238E27FC236}">
                  <a16:creationId xmlns:a16="http://schemas.microsoft.com/office/drawing/2014/main" id="{ADF62F99-F01D-4F6D-B679-6034DDFD52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" y="1406"/>
              <a:ext cx="5" cy="8"/>
            </a:xfrm>
            <a:custGeom>
              <a:avLst/>
              <a:gdLst>
                <a:gd name="T0" fmla="*/ 0 w 2"/>
                <a:gd name="T1" fmla="*/ 3 h 3"/>
                <a:gd name="T2" fmla="*/ 0 w 2"/>
                <a:gd name="T3" fmla="*/ 3 h 3"/>
                <a:gd name="T4" fmla="*/ 0 w 2"/>
                <a:gd name="T5" fmla="*/ 2 h 3"/>
                <a:gd name="T6" fmla="*/ 1 w 2"/>
                <a:gd name="T7" fmla="*/ 1 h 3"/>
                <a:gd name="T8" fmla="*/ 1 w 2"/>
                <a:gd name="T9" fmla="*/ 1 h 3"/>
                <a:gd name="T10" fmla="*/ 2 w 2"/>
                <a:gd name="T11" fmla="*/ 1 h 3"/>
                <a:gd name="T12" fmla="*/ 1 w 2"/>
                <a:gd name="T13" fmla="*/ 3 h 3"/>
                <a:gd name="T14" fmla="*/ 0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cubicBezTo>
                    <a:pt x="1" y="1"/>
                    <a:pt x="1" y="0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5" name="Freeform 671">
              <a:extLst>
                <a:ext uri="{FF2B5EF4-FFF2-40B4-BE49-F238E27FC236}">
                  <a16:creationId xmlns:a16="http://schemas.microsoft.com/office/drawing/2014/main" id="{0A5A147F-B2C7-43D8-96C6-89D90ABAF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6" name="Freeform 672">
              <a:extLst>
                <a:ext uri="{FF2B5EF4-FFF2-40B4-BE49-F238E27FC236}">
                  <a16:creationId xmlns:a16="http://schemas.microsoft.com/office/drawing/2014/main" id="{608232B9-E516-46D4-A968-285AF0037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7" name="Freeform 673">
              <a:extLst>
                <a:ext uri="{FF2B5EF4-FFF2-40B4-BE49-F238E27FC236}">
                  <a16:creationId xmlns:a16="http://schemas.microsoft.com/office/drawing/2014/main" id="{334D6E12-F65B-48A7-A8D9-CAB8902D1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140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1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2 w 2"/>
                <a:gd name="T13" fmla="*/ 0 h 2"/>
                <a:gd name="T14" fmla="*/ 2 w 2"/>
                <a:gd name="T15" fmla="*/ 0 h 2"/>
                <a:gd name="T16" fmla="*/ 1 w 2"/>
                <a:gd name="T17" fmla="*/ 2 h 2"/>
                <a:gd name="T18" fmla="*/ 1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8" name="Freeform 674">
              <a:extLst>
                <a:ext uri="{FF2B5EF4-FFF2-40B4-BE49-F238E27FC236}">
                  <a16:creationId xmlns:a16="http://schemas.microsoft.com/office/drawing/2014/main" id="{026DE31A-AF84-49FA-B4E9-FE48363377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9" name="Freeform 675">
              <a:extLst>
                <a:ext uri="{FF2B5EF4-FFF2-40B4-BE49-F238E27FC236}">
                  <a16:creationId xmlns:a16="http://schemas.microsoft.com/office/drawing/2014/main" id="{8CECDA04-519C-4F1B-A265-DD7044D204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0" name="Freeform 676">
              <a:extLst>
                <a:ext uri="{FF2B5EF4-FFF2-40B4-BE49-F238E27FC236}">
                  <a16:creationId xmlns:a16="http://schemas.microsoft.com/office/drawing/2014/main" id="{FD62214F-DEEE-4E54-9A08-AA5271BF2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2" y="1409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1" name="Freeform 677">
              <a:extLst>
                <a:ext uri="{FF2B5EF4-FFF2-40B4-BE49-F238E27FC236}">
                  <a16:creationId xmlns:a16="http://schemas.microsoft.com/office/drawing/2014/main" id="{5C46D9D0-634A-422D-B8A5-8013571CA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0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2" name="Freeform 678">
              <a:extLst>
                <a:ext uri="{FF2B5EF4-FFF2-40B4-BE49-F238E27FC236}">
                  <a16:creationId xmlns:a16="http://schemas.microsoft.com/office/drawing/2014/main" id="{A45D61E2-7E01-42D5-B0DF-5EE025DC7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2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3" name="Freeform 679">
              <a:extLst>
                <a:ext uri="{FF2B5EF4-FFF2-40B4-BE49-F238E27FC236}">
                  <a16:creationId xmlns:a16="http://schemas.microsoft.com/office/drawing/2014/main" id="{AD2C7140-9A1A-466B-A044-1DD91EA5E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40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4" name="Freeform 680">
              <a:extLst>
                <a:ext uri="{FF2B5EF4-FFF2-40B4-BE49-F238E27FC236}">
                  <a16:creationId xmlns:a16="http://schemas.microsoft.com/office/drawing/2014/main" id="{AC8C7334-5C39-478E-997F-1DEBF60815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9" y="140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1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5" name="Freeform 681">
              <a:extLst>
                <a:ext uri="{FF2B5EF4-FFF2-40B4-BE49-F238E27FC236}">
                  <a16:creationId xmlns:a16="http://schemas.microsoft.com/office/drawing/2014/main" id="{88F99B08-1B60-4A47-BD69-BF1F663717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4" y="140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6" name="Freeform 682">
              <a:extLst>
                <a:ext uri="{FF2B5EF4-FFF2-40B4-BE49-F238E27FC236}">
                  <a16:creationId xmlns:a16="http://schemas.microsoft.com/office/drawing/2014/main" id="{87DD3DC7-FF46-4761-80F6-E980BB3AA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7" y="1406"/>
              <a:ext cx="5" cy="8"/>
            </a:xfrm>
            <a:custGeom>
              <a:avLst/>
              <a:gdLst>
                <a:gd name="T0" fmla="*/ 1 w 2"/>
                <a:gd name="T1" fmla="*/ 3 h 3"/>
                <a:gd name="T2" fmla="*/ 1 w 2"/>
                <a:gd name="T3" fmla="*/ 3 h 3"/>
                <a:gd name="T4" fmla="*/ 1 w 2"/>
                <a:gd name="T5" fmla="*/ 2 h 3"/>
                <a:gd name="T6" fmla="*/ 1 w 2"/>
                <a:gd name="T7" fmla="*/ 0 h 3"/>
                <a:gd name="T8" fmla="*/ 2 w 2"/>
                <a:gd name="T9" fmla="*/ 0 h 3"/>
                <a:gd name="T10" fmla="*/ 2 w 2"/>
                <a:gd name="T11" fmla="*/ 1 h 3"/>
                <a:gd name="T12" fmla="*/ 1 w 2"/>
                <a:gd name="T13" fmla="*/ 2 h 3"/>
                <a:gd name="T14" fmla="*/ 1 w 2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0" y="2"/>
                    <a:pt x="1" y="2"/>
                  </a:cubicBezTo>
                  <a:cubicBezTo>
                    <a:pt x="1" y="2"/>
                    <a:pt x="1" y="1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2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7" name="Freeform 683">
              <a:extLst>
                <a:ext uri="{FF2B5EF4-FFF2-40B4-BE49-F238E27FC236}">
                  <a16:creationId xmlns:a16="http://schemas.microsoft.com/office/drawing/2014/main" id="{3A835CB1-1644-498C-81B7-5AEAC16B9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1426"/>
              <a:ext cx="54" cy="8"/>
            </a:xfrm>
            <a:custGeom>
              <a:avLst/>
              <a:gdLst>
                <a:gd name="T0" fmla="*/ 2 w 22"/>
                <a:gd name="T1" fmla="*/ 3 h 3"/>
                <a:gd name="T2" fmla="*/ 0 w 22"/>
                <a:gd name="T3" fmla="*/ 3 h 3"/>
                <a:gd name="T4" fmla="*/ 0 w 22"/>
                <a:gd name="T5" fmla="*/ 2 h 3"/>
                <a:gd name="T6" fmla="*/ 0 w 22"/>
                <a:gd name="T7" fmla="*/ 0 h 3"/>
                <a:gd name="T8" fmla="*/ 0 w 22"/>
                <a:gd name="T9" fmla="*/ 0 h 3"/>
                <a:gd name="T10" fmla="*/ 0 w 22"/>
                <a:gd name="T11" fmla="*/ 0 h 3"/>
                <a:gd name="T12" fmla="*/ 0 w 22"/>
                <a:gd name="T13" fmla="*/ 2 h 3"/>
                <a:gd name="T14" fmla="*/ 2 w 22"/>
                <a:gd name="T15" fmla="*/ 2 h 3"/>
                <a:gd name="T16" fmla="*/ 3 w 22"/>
                <a:gd name="T17" fmla="*/ 2 h 3"/>
                <a:gd name="T18" fmla="*/ 9 w 22"/>
                <a:gd name="T19" fmla="*/ 2 h 3"/>
                <a:gd name="T20" fmla="*/ 19 w 22"/>
                <a:gd name="T21" fmla="*/ 2 h 3"/>
                <a:gd name="T22" fmla="*/ 21 w 22"/>
                <a:gd name="T23" fmla="*/ 2 h 3"/>
                <a:gd name="T24" fmla="*/ 21 w 22"/>
                <a:gd name="T25" fmla="*/ 1 h 3"/>
                <a:gd name="T26" fmla="*/ 21 w 22"/>
                <a:gd name="T27" fmla="*/ 0 h 3"/>
                <a:gd name="T28" fmla="*/ 22 w 22"/>
                <a:gd name="T29" fmla="*/ 1 h 3"/>
                <a:gd name="T30" fmla="*/ 22 w 22"/>
                <a:gd name="T31" fmla="*/ 2 h 3"/>
                <a:gd name="T32" fmla="*/ 19 w 22"/>
                <a:gd name="T33" fmla="*/ 3 h 3"/>
                <a:gd name="T34" fmla="*/ 9 w 22"/>
                <a:gd name="T35" fmla="*/ 3 h 3"/>
                <a:gd name="T36" fmla="*/ 3 w 22"/>
                <a:gd name="T37" fmla="*/ 3 h 3"/>
                <a:gd name="T38" fmla="*/ 2 w 22"/>
                <a:gd name="T39" fmla="*/ 3 h 3"/>
                <a:gd name="T40" fmla="*/ 2 w 22"/>
                <a:gd name="T4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" h="3">
                  <a:moveTo>
                    <a:pt x="2" y="3"/>
                  </a:moveTo>
                  <a:cubicBezTo>
                    <a:pt x="1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5" y="2"/>
                    <a:pt x="7" y="2"/>
                    <a:pt x="9" y="2"/>
                  </a:cubicBezTo>
                  <a:cubicBezTo>
                    <a:pt x="12" y="2"/>
                    <a:pt x="15" y="2"/>
                    <a:pt x="19" y="2"/>
                  </a:cubicBezTo>
                  <a:cubicBezTo>
                    <a:pt x="20" y="2"/>
                    <a:pt x="21" y="2"/>
                    <a:pt x="21" y="2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2" y="0"/>
                    <a:pt x="22" y="1"/>
                  </a:cubicBezTo>
                  <a:cubicBezTo>
                    <a:pt x="22" y="2"/>
                    <a:pt x="22" y="2"/>
                    <a:pt x="22" y="2"/>
                  </a:cubicBezTo>
                  <a:cubicBezTo>
                    <a:pt x="21" y="3"/>
                    <a:pt x="19" y="3"/>
                    <a:pt x="19" y="3"/>
                  </a:cubicBezTo>
                  <a:cubicBezTo>
                    <a:pt x="15" y="3"/>
                    <a:pt x="12" y="3"/>
                    <a:pt x="9" y="3"/>
                  </a:cubicBezTo>
                  <a:cubicBezTo>
                    <a:pt x="7" y="3"/>
                    <a:pt x="5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8" name="Freeform 684">
              <a:extLst>
                <a:ext uri="{FF2B5EF4-FFF2-40B4-BE49-F238E27FC236}">
                  <a16:creationId xmlns:a16="http://schemas.microsoft.com/office/drawing/2014/main" id="{AD8F917E-108F-45D7-9469-95AB46849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1429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  <a:gd name="T16" fmla="*/ 1 w 2"/>
                <a:gd name="T17" fmla="*/ 1 h 1"/>
                <a:gd name="T18" fmla="*/ 0 w 2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9" name="Freeform 685">
              <a:extLst>
                <a:ext uri="{FF2B5EF4-FFF2-40B4-BE49-F238E27FC236}">
                  <a16:creationId xmlns:a16="http://schemas.microsoft.com/office/drawing/2014/main" id="{908A6BE8-329E-4B39-87B2-C7E73236E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1429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0" name="Freeform 686">
              <a:extLst>
                <a:ext uri="{FF2B5EF4-FFF2-40B4-BE49-F238E27FC236}">
                  <a16:creationId xmlns:a16="http://schemas.microsoft.com/office/drawing/2014/main" id="{F6F2B5C9-6D9E-41E2-8F3D-B7A856BE2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429"/>
              <a:ext cx="5" cy="2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1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1" name="Freeform 687">
              <a:extLst>
                <a:ext uri="{FF2B5EF4-FFF2-40B4-BE49-F238E27FC236}">
                  <a16:creationId xmlns:a16="http://schemas.microsoft.com/office/drawing/2014/main" id="{B376B86D-A168-475C-B477-FE6F39663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2" y="1429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1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2" name="Freeform 688">
              <a:extLst>
                <a:ext uri="{FF2B5EF4-FFF2-40B4-BE49-F238E27FC236}">
                  <a16:creationId xmlns:a16="http://schemas.microsoft.com/office/drawing/2014/main" id="{C86340FC-3FE0-401D-9C7D-BB2B222AC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5" y="1429"/>
              <a:ext cx="5" cy="2"/>
            </a:xfrm>
            <a:custGeom>
              <a:avLst/>
              <a:gdLst>
                <a:gd name="T0" fmla="*/ 1 w 2"/>
                <a:gd name="T1" fmla="*/ 1 h 1"/>
                <a:gd name="T2" fmla="*/ 1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3" name="Freeform 689">
              <a:extLst>
                <a:ext uri="{FF2B5EF4-FFF2-40B4-BE49-F238E27FC236}">
                  <a16:creationId xmlns:a16="http://schemas.microsoft.com/office/drawing/2014/main" id="{B1B1575A-7B89-424B-9DB5-8C011221B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0" y="1429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1 w 2"/>
                <a:gd name="T9" fmla="*/ 0 h 1"/>
                <a:gd name="T10" fmla="*/ 1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4" name="Freeform 690">
              <a:extLst>
                <a:ext uri="{FF2B5EF4-FFF2-40B4-BE49-F238E27FC236}">
                  <a16:creationId xmlns:a16="http://schemas.microsoft.com/office/drawing/2014/main" id="{6749A494-80CF-415B-8193-9767FD9E3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426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1 h 2"/>
                <a:gd name="T8" fmla="*/ 1 w 1"/>
                <a:gd name="T9" fmla="*/ 1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  <a:gd name="T16" fmla="*/ 0 w 1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5" name="Freeform 691">
              <a:extLst>
                <a:ext uri="{FF2B5EF4-FFF2-40B4-BE49-F238E27FC236}">
                  <a16:creationId xmlns:a16="http://schemas.microsoft.com/office/drawing/2014/main" id="{B6A74E21-AAC4-4726-8B90-BBA850E2F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1429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6" name="Freeform 692">
              <a:extLst>
                <a:ext uri="{FF2B5EF4-FFF2-40B4-BE49-F238E27FC236}">
                  <a16:creationId xmlns:a16="http://schemas.microsoft.com/office/drawing/2014/main" id="{10F78004-CB0C-40DD-B112-192FDC4714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2" y="1429"/>
              <a:ext cx="5" cy="2"/>
            </a:xfrm>
            <a:custGeom>
              <a:avLst/>
              <a:gdLst>
                <a:gd name="T0" fmla="*/ 1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2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1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7" name="Freeform 693">
              <a:extLst>
                <a:ext uri="{FF2B5EF4-FFF2-40B4-BE49-F238E27FC236}">
                  <a16:creationId xmlns:a16="http://schemas.microsoft.com/office/drawing/2014/main" id="{DF456B5D-7049-43B5-8432-2F9E90862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429"/>
              <a:ext cx="5" cy="2"/>
            </a:xfrm>
            <a:custGeom>
              <a:avLst/>
              <a:gdLst>
                <a:gd name="T0" fmla="*/ 0 w 2"/>
                <a:gd name="T1" fmla="*/ 1 h 1"/>
                <a:gd name="T2" fmla="*/ 0 w 2"/>
                <a:gd name="T3" fmla="*/ 1 h 1"/>
                <a:gd name="T4" fmla="*/ 0 w 2"/>
                <a:gd name="T5" fmla="*/ 1 h 1"/>
                <a:gd name="T6" fmla="*/ 1 w 2"/>
                <a:gd name="T7" fmla="*/ 0 h 1"/>
                <a:gd name="T8" fmla="*/ 2 w 2"/>
                <a:gd name="T9" fmla="*/ 0 h 1"/>
                <a:gd name="T10" fmla="*/ 2 w 2"/>
                <a:gd name="T11" fmla="*/ 0 h 1"/>
                <a:gd name="T12" fmla="*/ 1 w 2"/>
                <a:gd name="T13" fmla="*/ 1 h 1"/>
                <a:gd name="T14" fmla="*/ 0 w 2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8" name="Freeform 694">
              <a:extLst>
                <a:ext uri="{FF2B5EF4-FFF2-40B4-BE49-F238E27FC236}">
                  <a16:creationId xmlns:a16="http://schemas.microsoft.com/office/drawing/2014/main" id="{8F900F3C-0D41-49CC-9B5F-705A85228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2" y="1429"/>
              <a:ext cx="2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9" name="Freeform 695">
              <a:extLst>
                <a:ext uri="{FF2B5EF4-FFF2-40B4-BE49-F238E27FC236}">
                  <a16:creationId xmlns:a16="http://schemas.microsoft.com/office/drawing/2014/main" id="{AE840666-2DAF-48B3-B115-C747F10F14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" y="1429"/>
              <a:ext cx="5" cy="5"/>
            </a:xfrm>
            <a:custGeom>
              <a:avLst/>
              <a:gdLst>
                <a:gd name="T0" fmla="*/ 1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1 h 2"/>
                <a:gd name="T14" fmla="*/ 1 w 2"/>
                <a:gd name="T15" fmla="*/ 1 h 2"/>
                <a:gd name="T16" fmla="*/ 1 w 2"/>
                <a:gd name="T17" fmla="*/ 2 h 2"/>
                <a:gd name="T18" fmla="*/ 1 w 2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0" name="Freeform 696">
              <a:extLst>
                <a:ext uri="{FF2B5EF4-FFF2-40B4-BE49-F238E27FC236}">
                  <a16:creationId xmlns:a16="http://schemas.microsoft.com/office/drawing/2014/main" id="{42D9A09C-76C7-495F-894C-17F1A6C2C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1429"/>
              <a:ext cx="3" cy="2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  <a:gd name="T10" fmla="*/ 1 w 1"/>
                <a:gd name="T11" fmla="*/ 0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1" name="Freeform 697">
              <a:extLst>
                <a:ext uri="{FF2B5EF4-FFF2-40B4-BE49-F238E27FC236}">
                  <a16:creationId xmlns:a16="http://schemas.microsoft.com/office/drawing/2014/main" id="{EE232A2C-0C97-48C6-BF20-CBB8FADDBF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56" y="1426"/>
              <a:ext cx="50" cy="43"/>
            </a:xfrm>
            <a:custGeom>
              <a:avLst/>
              <a:gdLst>
                <a:gd name="T0" fmla="*/ 16 w 20"/>
                <a:gd name="T1" fmla="*/ 17 h 17"/>
                <a:gd name="T2" fmla="*/ 12 w 20"/>
                <a:gd name="T3" fmla="*/ 16 h 17"/>
                <a:gd name="T4" fmla="*/ 9 w 20"/>
                <a:gd name="T5" fmla="*/ 14 h 17"/>
                <a:gd name="T6" fmla="*/ 7 w 20"/>
                <a:gd name="T7" fmla="*/ 12 h 17"/>
                <a:gd name="T8" fmla="*/ 5 w 20"/>
                <a:gd name="T9" fmla="*/ 11 h 17"/>
                <a:gd name="T10" fmla="*/ 1 w 20"/>
                <a:gd name="T11" fmla="*/ 7 h 17"/>
                <a:gd name="T12" fmla="*/ 6 w 20"/>
                <a:gd name="T13" fmla="*/ 0 h 17"/>
                <a:gd name="T14" fmla="*/ 16 w 20"/>
                <a:gd name="T15" fmla="*/ 3 h 17"/>
                <a:gd name="T16" fmla="*/ 20 w 20"/>
                <a:gd name="T17" fmla="*/ 11 h 17"/>
                <a:gd name="T18" fmla="*/ 19 w 20"/>
                <a:gd name="T19" fmla="*/ 16 h 17"/>
                <a:gd name="T20" fmla="*/ 16 w 20"/>
                <a:gd name="T21" fmla="*/ 17 h 17"/>
                <a:gd name="T22" fmla="*/ 9 w 20"/>
                <a:gd name="T23" fmla="*/ 1 h 17"/>
                <a:gd name="T24" fmla="*/ 6 w 20"/>
                <a:gd name="T25" fmla="*/ 1 h 17"/>
                <a:gd name="T26" fmla="*/ 2 w 20"/>
                <a:gd name="T27" fmla="*/ 6 h 17"/>
                <a:gd name="T28" fmla="*/ 5 w 20"/>
                <a:gd name="T29" fmla="*/ 10 h 17"/>
                <a:gd name="T30" fmla="*/ 7 w 20"/>
                <a:gd name="T31" fmla="*/ 11 h 17"/>
                <a:gd name="T32" fmla="*/ 9 w 20"/>
                <a:gd name="T33" fmla="*/ 13 h 17"/>
                <a:gd name="T34" fmla="*/ 12 w 20"/>
                <a:gd name="T35" fmla="*/ 15 h 17"/>
                <a:gd name="T36" fmla="*/ 16 w 20"/>
                <a:gd name="T37" fmla="*/ 16 h 17"/>
                <a:gd name="T38" fmla="*/ 18 w 20"/>
                <a:gd name="T39" fmla="*/ 15 h 17"/>
                <a:gd name="T40" fmla="*/ 20 w 20"/>
                <a:gd name="T41" fmla="*/ 11 h 17"/>
                <a:gd name="T42" fmla="*/ 15 w 20"/>
                <a:gd name="T43" fmla="*/ 3 h 17"/>
                <a:gd name="T44" fmla="*/ 9 w 20"/>
                <a:gd name="T45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17">
                  <a:moveTo>
                    <a:pt x="16" y="17"/>
                  </a:moveTo>
                  <a:cubicBezTo>
                    <a:pt x="14" y="17"/>
                    <a:pt x="13" y="16"/>
                    <a:pt x="12" y="16"/>
                  </a:cubicBezTo>
                  <a:cubicBezTo>
                    <a:pt x="11" y="15"/>
                    <a:pt x="10" y="14"/>
                    <a:pt x="9" y="14"/>
                  </a:cubicBezTo>
                  <a:cubicBezTo>
                    <a:pt x="8" y="13"/>
                    <a:pt x="7" y="12"/>
                    <a:pt x="7" y="12"/>
                  </a:cubicBezTo>
                  <a:cubicBezTo>
                    <a:pt x="6" y="11"/>
                    <a:pt x="6" y="11"/>
                    <a:pt x="5" y="11"/>
                  </a:cubicBezTo>
                  <a:cubicBezTo>
                    <a:pt x="3" y="10"/>
                    <a:pt x="1" y="9"/>
                    <a:pt x="1" y="7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9" y="0"/>
                    <a:pt x="13" y="0"/>
                    <a:pt x="16" y="3"/>
                  </a:cubicBezTo>
                  <a:cubicBezTo>
                    <a:pt x="19" y="5"/>
                    <a:pt x="20" y="8"/>
                    <a:pt x="20" y="11"/>
                  </a:cubicBezTo>
                  <a:cubicBezTo>
                    <a:pt x="20" y="13"/>
                    <a:pt x="20" y="15"/>
                    <a:pt x="19" y="16"/>
                  </a:cubicBezTo>
                  <a:cubicBezTo>
                    <a:pt x="18" y="16"/>
                    <a:pt x="17" y="17"/>
                    <a:pt x="16" y="17"/>
                  </a:cubicBezTo>
                  <a:close/>
                  <a:moveTo>
                    <a:pt x="9" y="1"/>
                  </a:moveTo>
                  <a:cubicBezTo>
                    <a:pt x="8" y="1"/>
                    <a:pt x="7" y="1"/>
                    <a:pt x="6" y="1"/>
                  </a:cubicBezTo>
                  <a:cubicBezTo>
                    <a:pt x="3" y="2"/>
                    <a:pt x="1" y="4"/>
                    <a:pt x="2" y="6"/>
                  </a:cubicBezTo>
                  <a:cubicBezTo>
                    <a:pt x="2" y="8"/>
                    <a:pt x="4" y="9"/>
                    <a:pt x="5" y="10"/>
                  </a:cubicBezTo>
                  <a:cubicBezTo>
                    <a:pt x="6" y="10"/>
                    <a:pt x="7" y="11"/>
                    <a:pt x="7" y="11"/>
                  </a:cubicBezTo>
                  <a:cubicBezTo>
                    <a:pt x="8" y="12"/>
                    <a:pt x="9" y="12"/>
                    <a:pt x="9" y="13"/>
                  </a:cubicBezTo>
                  <a:cubicBezTo>
                    <a:pt x="10" y="14"/>
                    <a:pt x="11" y="15"/>
                    <a:pt x="12" y="15"/>
                  </a:cubicBezTo>
                  <a:cubicBezTo>
                    <a:pt x="13" y="16"/>
                    <a:pt x="15" y="16"/>
                    <a:pt x="16" y="16"/>
                  </a:cubicBezTo>
                  <a:cubicBezTo>
                    <a:pt x="16" y="16"/>
                    <a:pt x="18" y="16"/>
                    <a:pt x="18" y="15"/>
                  </a:cubicBezTo>
                  <a:cubicBezTo>
                    <a:pt x="20" y="14"/>
                    <a:pt x="20" y="12"/>
                    <a:pt x="20" y="11"/>
                  </a:cubicBezTo>
                  <a:cubicBezTo>
                    <a:pt x="19" y="8"/>
                    <a:pt x="18" y="5"/>
                    <a:pt x="15" y="3"/>
                  </a:cubicBezTo>
                  <a:cubicBezTo>
                    <a:pt x="14" y="2"/>
                    <a:pt x="11" y="1"/>
                    <a:pt x="9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2" name="Freeform 698">
              <a:extLst>
                <a:ext uri="{FF2B5EF4-FFF2-40B4-BE49-F238E27FC236}">
                  <a16:creationId xmlns:a16="http://schemas.microsoft.com/office/drawing/2014/main" id="{7116E63D-0432-4169-A55E-E9AF54A9E3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6" y="1434"/>
              <a:ext cx="50" cy="30"/>
            </a:xfrm>
            <a:custGeom>
              <a:avLst/>
              <a:gdLst>
                <a:gd name="T0" fmla="*/ 16 w 20"/>
                <a:gd name="T1" fmla="*/ 12 h 12"/>
                <a:gd name="T2" fmla="*/ 13 w 20"/>
                <a:gd name="T3" fmla="*/ 12 h 12"/>
                <a:gd name="T4" fmla="*/ 10 w 20"/>
                <a:gd name="T5" fmla="*/ 10 h 12"/>
                <a:gd name="T6" fmla="*/ 10 w 20"/>
                <a:gd name="T7" fmla="*/ 9 h 12"/>
                <a:gd name="T8" fmla="*/ 4 w 20"/>
                <a:gd name="T9" fmla="*/ 5 h 12"/>
                <a:gd name="T10" fmla="*/ 4 w 20"/>
                <a:gd name="T11" fmla="*/ 5 h 12"/>
                <a:gd name="T12" fmla="*/ 1 w 20"/>
                <a:gd name="T13" fmla="*/ 3 h 12"/>
                <a:gd name="T14" fmla="*/ 1 w 20"/>
                <a:gd name="T15" fmla="*/ 1 h 12"/>
                <a:gd name="T16" fmla="*/ 2 w 20"/>
                <a:gd name="T17" fmla="*/ 1 h 12"/>
                <a:gd name="T18" fmla="*/ 2 w 20"/>
                <a:gd name="T19" fmla="*/ 1 h 12"/>
                <a:gd name="T20" fmla="*/ 2 w 20"/>
                <a:gd name="T21" fmla="*/ 3 h 12"/>
                <a:gd name="T22" fmla="*/ 4 w 20"/>
                <a:gd name="T23" fmla="*/ 4 h 12"/>
                <a:gd name="T24" fmla="*/ 4 w 20"/>
                <a:gd name="T25" fmla="*/ 4 h 12"/>
                <a:gd name="T26" fmla="*/ 10 w 20"/>
                <a:gd name="T27" fmla="*/ 8 h 12"/>
                <a:gd name="T28" fmla="*/ 11 w 20"/>
                <a:gd name="T29" fmla="*/ 9 h 12"/>
                <a:gd name="T30" fmla="*/ 13 w 20"/>
                <a:gd name="T31" fmla="*/ 11 h 12"/>
                <a:gd name="T32" fmla="*/ 19 w 20"/>
                <a:gd name="T33" fmla="*/ 10 h 12"/>
                <a:gd name="T34" fmla="*/ 20 w 20"/>
                <a:gd name="T35" fmla="*/ 10 h 12"/>
                <a:gd name="T36" fmla="*/ 20 w 20"/>
                <a:gd name="T37" fmla="*/ 11 h 12"/>
                <a:gd name="T38" fmla="*/ 16 w 20"/>
                <a:gd name="T3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" h="12">
                  <a:moveTo>
                    <a:pt x="16" y="12"/>
                  </a:moveTo>
                  <a:cubicBezTo>
                    <a:pt x="15" y="12"/>
                    <a:pt x="14" y="12"/>
                    <a:pt x="13" y="12"/>
                  </a:cubicBezTo>
                  <a:cubicBezTo>
                    <a:pt x="12" y="11"/>
                    <a:pt x="11" y="10"/>
                    <a:pt x="10" y="10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8" y="7"/>
                    <a:pt x="6" y="6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3" y="4"/>
                    <a:pt x="2" y="4"/>
                    <a:pt x="1" y="3"/>
                  </a:cubicBezTo>
                  <a:cubicBezTo>
                    <a:pt x="1" y="3"/>
                    <a:pt x="0" y="2"/>
                    <a:pt x="1" y="1"/>
                  </a:cubicBezTo>
                  <a:cubicBezTo>
                    <a:pt x="1" y="1"/>
                    <a:pt x="1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2" y="2"/>
                    <a:pt x="2" y="3"/>
                  </a:cubicBezTo>
                  <a:cubicBezTo>
                    <a:pt x="3" y="3"/>
                    <a:pt x="3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7" y="5"/>
                    <a:pt x="9" y="7"/>
                    <a:pt x="10" y="8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10"/>
                    <a:pt x="12" y="11"/>
                    <a:pt x="13" y="11"/>
                  </a:cubicBezTo>
                  <a:cubicBezTo>
                    <a:pt x="15" y="12"/>
                    <a:pt x="18" y="12"/>
                    <a:pt x="19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1"/>
                    <a:pt x="20" y="11"/>
                  </a:cubicBezTo>
                  <a:cubicBezTo>
                    <a:pt x="19" y="12"/>
                    <a:pt x="17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3" name="Freeform 699">
              <a:extLst>
                <a:ext uri="{FF2B5EF4-FFF2-40B4-BE49-F238E27FC236}">
                  <a16:creationId xmlns:a16="http://schemas.microsoft.com/office/drawing/2014/main" id="{02B8381A-8405-4447-A447-7DA4BD2C73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1431"/>
              <a:ext cx="24" cy="15"/>
            </a:xfrm>
            <a:custGeom>
              <a:avLst/>
              <a:gdLst>
                <a:gd name="T0" fmla="*/ 1 w 10"/>
                <a:gd name="T1" fmla="*/ 6 h 6"/>
                <a:gd name="T2" fmla="*/ 0 w 10"/>
                <a:gd name="T3" fmla="*/ 6 h 6"/>
                <a:gd name="T4" fmla="*/ 2 w 10"/>
                <a:gd name="T5" fmla="*/ 4 h 6"/>
                <a:gd name="T6" fmla="*/ 4 w 10"/>
                <a:gd name="T7" fmla="*/ 2 h 6"/>
                <a:gd name="T8" fmla="*/ 5 w 10"/>
                <a:gd name="T9" fmla="*/ 1 h 6"/>
                <a:gd name="T10" fmla="*/ 10 w 10"/>
                <a:gd name="T11" fmla="*/ 0 h 6"/>
                <a:gd name="T12" fmla="*/ 10 w 10"/>
                <a:gd name="T13" fmla="*/ 0 h 6"/>
                <a:gd name="T14" fmla="*/ 10 w 10"/>
                <a:gd name="T15" fmla="*/ 1 h 6"/>
                <a:gd name="T16" fmla="*/ 6 w 10"/>
                <a:gd name="T17" fmla="*/ 2 h 6"/>
                <a:gd name="T18" fmla="*/ 4 w 10"/>
                <a:gd name="T19" fmla="*/ 3 h 6"/>
                <a:gd name="T20" fmla="*/ 2 w 10"/>
                <a:gd name="T21" fmla="*/ 4 h 6"/>
                <a:gd name="T22" fmla="*/ 1 w 10"/>
                <a:gd name="T23" fmla="*/ 6 h 6"/>
                <a:gd name="T24" fmla="*/ 1 w 10"/>
                <a:gd name="T2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6">
                  <a:moveTo>
                    <a:pt x="1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1" y="4"/>
                    <a:pt x="2" y="4"/>
                  </a:cubicBezTo>
                  <a:cubicBezTo>
                    <a:pt x="2" y="3"/>
                    <a:pt x="3" y="3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7" y="1"/>
                    <a:pt x="8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8" y="1"/>
                    <a:pt x="7" y="1"/>
                    <a:pt x="6" y="2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3" y="4"/>
                    <a:pt x="2" y="4"/>
                  </a:cubicBezTo>
                  <a:cubicBezTo>
                    <a:pt x="2" y="5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4" name="Freeform 700">
              <a:extLst>
                <a:ext uri="{FF2B5EF4-FFF2-40B4-BE49-F238E27FC236}">
                  <a16:creationId xmlns:a16="http://schemas.microsoft.com/office/drawing/2014/main" id="{4D0CE487-0F7B-49A0-87CA-48BDB3D92D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6" y="1429"/>
              <a:ext cx="15" cy="10"/>
            </a:xfrm>
            <a:custGeom>
              <a:avLst/>
              <a:gdLst>
                <a:gd name="T0" fmla="*/ 6 w 6"/>
                <a:gd name="T1" fmla="*/ 4 h 4"/>
                <a:gd name="T2" fmla="*/ 5 w 6"/>
                <a:gd name="T3" fmla="*/ 3 h 4"/>
                <a:gd name="T4" fmla="*/ 5 w 6"/>
                <a:gd name="T5" fmla="*/ 3 h 4"/>
                <a:gd name="T6" fmla="*/ 0 w 6"/>
                <a:gd name="T7" fmla="*/ 1 h 4"/>
                <a:gd name="T8" fmla="*/ 0 w 6"/>
                <a:gd name="T9" fmla="*/ 0 h 4"/>
                <a:gd name="T10" fmla="*/ 1 w 6"/>
                <a:gd name="T11" fmla="*/ 0 h 4"/>
                <a:gd name="T12" fmla="*/ 6 w 6"/>
                <a:gd name="T13" fmla="*/ 2 h 4"/>
                <a:gd name="T14" fmla="*/ 6 w 6"/>
                <a:gd name="T15" fmla="*/ 3 h 4"/>
                <a:gd name="T16" fmla="*/ 6 w 6"/>
                <a:gd name="T17" fmla="*/ 4 h 4"/>
                <a:gd name="T18" fmla="*/ 6 w 6"/>
                <a:gd name="T1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4">
                  <a:moveTo>
                    <a:pt x="6" y="4"/>
                  </a:moveTo>
                  <a:cubicBezTo>
                    <a:pt x="5" y="4"/>
                    <a:pt x="5" y="3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2"/>
                    <a:pt x="2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2" y="1"/>
                    <a:pt x="4" y="1"/>
                    <a:pt x="6" y="2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5" name="Freeform 701">
              <a:extLst>
                <a:ext uri="{FF2B5EF4-FFF2-40B4-BE49-F238E27FC236}">
                  <a16:creationId xmlns:a16="http://schemas.microsoft.com/office/drawing/2014/main" id="{E091B1AA-A4EE-48F8-B2A0-0CD44BB6EB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41" y="1436"/>
              <a:ext cx="108" cy="25"/>
            </a:xfrm>
            <a:custGeom>
              <a:avLst/>
              <a:gdLst>
                <a:gd name="T0" fmla="*/ 6 w 44"/>
                <a:gd name="T1" fmla="*/ 10 h 10"/>
                <a:gd name="T2" fmla="*/ 0 w 44"/>
                <a:gd name="T3" fmla="*/ 9 h 10"/>
                <a:gd name="T4" fmla="*/ 0 w 44"/>
                <a:gd name="T5" fmla="*/ 9 h 10"/>
                <a:gd name="T6" fmla="*/ 0 w 44"/>
                <a:gd name="T7" fmla="*/ 9 h 10"/>
                <a:gd name="T8" fmla="*/ 5 w 44"/>
                <a:gd name="T9" fmla="*/ 1 h 10"/>
                <a:gd name="T10" fmla="*/ 6 w 44"/>
                <a:gd name="T11" fmla="*/ 1 h 10"/>
                <a:gd name="T12" fmla="*/ 39 w 44"/>
                <a:gd name="T13" fmla="*/ 0 h 10"/>
                <a:gd name="T14" fmla="*/ 41 w 44"/>
                <a:gd name="T15" fmla="*/ 1 h 10"/>
                <a:gd name="T16" fmla="*/ 42 w 44"/>
                <a:gd name="T17" fmla="*/ 2 h 10"/>
                <a:gd name="T18" fmla="*/ 44 w 44"/>
                <a:gd name="T19" fmla="*/ 9 h 10"/>
                <a:gd name="T20" fmla="*/ 44 w 44"/>
                <a:gd name="T21" fmla="*/ 9 h 10"/>
                <a:gd name="T22" fmla="*/ 44 w 44"/>
                <a:gd name="T23" fmla="*/ 9 h 10"/>
                <a:gd name="T24" fmla="*/ 6 w 44"/>
                <a:gd name="T25" fmla="*/ 10 h 10"/>
                <a:gd name="T26" fmla="*/ 1 w 44"/>
                <a:gd name="T27" fmla="*/ 9 h 10"/>
                <a:gd name="T28" fmla="*/ 6 w 44"/>
                <a:gd name="T29" fmla="*/ 9 h 10"/>
                <a:gd name="T30" fmla="*/ 7 w 44"/>
                <a:gd name="T31" fmla="*/ 9 h 10"/>
                <a:gd name="T32" fmla="*/ 43 w 44"/>
                <a:gd name="T33" fmla="*/ 9 h 10"/>
                <a:gd name="T34" fmla="*/ 41 w 44"/>
                <a:gd name="T35" fmla="*/ 2 h 10"/>
                <a:gd name="T36" fmla="*/ 40 w 44"/>
                <a:gd name="T37" fmla="*/ 1 h 10"/>
                <a:gd name="T38" fmla="*/ 39 w 44"/>
                <a:gd name="T39" fmla="*/ 1 h 10"/>
                <a:gd name="T40" fmla="*/ 6 w 44"/>
                <a:gd name="T41" fmla="*/ 2 h 10"/>
                <a:gd name="T42" fmla="*/ 1 w 44"/>
                <a:gd name="T43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" h="10">
                  <a:moveTo>
                    <a:pt x="6" y="10"/>
                  </a:moveTo>
                  <a:cubicBezTo>
                    <a:pt x="4" y="10"/>
                    <a:pt x="2" y="10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17" y="0"/>
                    <a:pt x="28" y="0"/>
                    <a:pt x="39" y="0"/>
                  </a:cubicBezTo>
                  <a:cubicBezTo>
                    <a:pt x="40" y="0"/>
                    <a:pt x="40" y="0"/>
                    <a:pt x="41" y="1"/>
                  </a:cubicBezTo>
                  <a:cubicBezTo>
                    <a:pt x="41" y="1"/>
                    <a:pt x="42" y="2"/>
                    <a:pt x="42" y="2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lnTo>
                    <a:pt x="6" y="10"/>
                  </a:lnTo>
                  <a:close/>
                  <a:moveTo>
                    <a:pt x="1" y="9"/>
                  </a:moveTo>
                  <a:cubicBezTo>
                    <a:pt x="2" y="9"/>
                    <a:pt x="4" y="9"/>
                    <a:pt x="6" y="9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1" y="2"/>
                    <a:pt x="41" y="2"/>
                    <a:pt x="41" y="2"/>
                  </a:cubicBezTo>
                  <a:cubicBezTo>
                    <a:pt x="41" y="2"/>
                    <a:pt x="41" y="2"/>
                    <a:pt x="40" y="1"/>
                  </a:cubicBezTo>
                  <a:cubicBezTo>
                    <a:pt x="40" y="1"/>
                    <a:pt x="40" y="1"/>
                    <a:pt x="39" y="1"/>
                  </a:cubicBezTo>
                  <a:cubicBezTo>
                    <a:pt x="28" y="1"/>
                    <a:pt x="17" y="1"/>
                    <a:pt x="6" y="2"/>
                  </a:cubicBezTo>
                  <a:lnTo>
                    <a:pt x="1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6" name="Freeform 702">
              <a:extLst>
                <a:ext uri="{FF2B5EF4-FFF2-40B4-BE49-F238E27FC236}">
                  <a16:creationId xmlns:a16="http://schemas.microsoft.com/office/drawing/2014/main" id="{E1B65058-6EA0-4EC6-8F11-26BB307AB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8" y="1461"/>
              <a:ext cx="111" cy="3"/>
            </a:xfrm>
            <a:custGeom>
              <a:avLst/>
              <a:gdLst>
                <a:gd name="T0" fmla="*/ 1 w 45"/>
                <a:gd name="T1" fmla="*/ 1 h 1"/>
                <a:gd name="T2" fmla="*/ 0 w 45"/>
                <a:gd name="T3" fmla="*/ 1 h 1"/>
                <a:gd name="T4" fmla="*/ 1 w 45"/>
                <a:gd name="T5" fmla="*/ 0 h 1"/>
                <a:gd name="T6" fmla="*/ 45 w 45"/>
                <a:gd name="T7" fmla="*/ 0 h 1"/>
                <a:gd name="T8" fmla="*/ 45 w 45"/>
                <a:gd name="T9" fmla="*/ 0 h 1"/>
                <a:gd name="T10" fmla="*/ 45 w 45"/>
                <a:gd name="T11" fmla="*/ 1 h 1"/>
                <a:gd name="T12" fmla="*/ 1 w 45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1">
                  <a:moveTo>
                    <a:pt x="1" y="1"/>
                  </a:moveTo>
                  <a:cubicBezTo>
                    <a:pt x="1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1"/>
                    <a:pt x="45" y="1"/>
                    <a:pt x="45" y="1"/>
                  </a:cubicBez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7" name="Freeform 703">
              <a:extLst>
                <a:ext uri="{FF2B5EF4-FFF2-40B4-BE49-F238E27FC236}">
                  <a16:creationId xmlns:a16="http://schemas.microsoft.com/office/drawing/2014/main" id="{930F01C1-61E0-4021-8D65-0F0A4CA105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6" y="1456"/>
              <a:ext cx="3" cy="8"/>
            </a:xfrm>
            <a:custGeom>
              <a:avLst/>
              <a:gdLst>
                <a:gd name="T0" fmla="*/ 1 w 1"/>
                <a:gd name="T1" fmla="*/ 3 h 3"/>
                <a:gd name="T2" fmla="*/ 1 w 1"/>
                <a:gd name="T3" fmla="*/ 3 h 3"/>
                <a:gd name="T4" fmla="*/ 0 w 1"/>
                <a:gd name="T5" fmla="*/ 2 h 3"/>
                <a:gd name="T6" fmla="*/ 0 w 1"/>
                <a:gd name="T7" fmla="*/ 1 h 3"/>
                <a:gd name="T8" fmla="*/ 1 w 1"/>
                <a:gd name="T9" fmla="*/ 1 h 3"/>
                <a:gd name="T10" fmla="*/ 1 w 1"/>
                <a:gd name="T11" fmla="*/ 1 h 3"/>
                <a:gd name="T12" fmla="*/ 1 w 1"/>
                <a:gd name="T13" fmla="*/ 3 h 3"/>
                <a:gd name="T14" fmla="*/ 1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8" name="Freeform 704">
              <a:extLst>
                <a:ext uri="{FF2B5EF4-FFF2-40B4-BE49-F238E27FC236}">
                  <a16:creationId xmlns:a16="http://schemas.microsoft.com/office/drawing/2014/main" id="{38449186-D285-4714-B158-ACA807650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8" y="1456"/>
              <a:ext cx="3" cy="8"/>
            </a:xfrm>
            <a:custGeom>
              <a:avLst/>
              <a:gdLst>
                <a:gd name="T0" fmla="*/ 1 w 1"/>
                <a:gd name="T1" fmla="*/ 3 h 3"/>
                <a:gd name="T2" fmla="*/ 1 w 1"/>
                <a:gd name="T3" fmla="*/ 3 h 3"/>
                <a:gd name="T4" fmla="*/ 0 w 1"/>
                <a:gd name="T5" fmla="*/ 1 h 3"/>
                <a:gd name="T6" fmla="*/ 1 w 1"/>
                <a:gd name="T7" fmla="*/ 0 h 3"/>
                <a:gd name="T8" fmla="*/ 1 w 1"/>
                <a:gd name="T9" fmla="*/ 1 h 3"/>
                <a:gd name="T10" fmla="*/ 1 w 1"/>
                <a:gd name="T11" fmla="*/ 3 h 3"/>
                <a:gd name="T12" fmla="*/ 1 w 1"/>
                <a:gd name="T13" fmla="*/ 3 h 3"/>
                <a:gd name="T14" fmla="*/ 1 w 1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9" name="Freeform 705">
              <a:extLst>
                <a:ext uri="{FF2B5EF4-FFF2-40B4-BE49-F238E27FC236}">
                  <a16:creationId xmlns:a16="http://schemas.microsoft.com/office/drawing/2014/main" id="{9EDD0308-0B3F-4A50-AE3A-973EA86777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68" y="1449"/>
              <a:ext cx="46" cy="7"/>
            </a:xfrm>
            <a:custGeom>
              <a:avLst/>
              <a:gdLst>
                <a:gd name="T0" fmla="*/ 18 w 19"/>
                <a:gd name="T1" fmla="*/ 3 h 3"/>
                <a:gd name="T2" fmla="*/ 0 w 19"/>
                <a:gd name="T3" fmla="*/ 3 h 3"/>
                <a:gd name="T4" fmla="*/ 0 w 19"/>
                <a:gd name="T5" fmla="*/ 2 h 3"/>
                <a:gd name="T6" fmla="*/ 0 w 19"/>
                <a:gd name="T7" fmla="*/ 2 h 3"/>
                <a:gd name="T8" fmla="*/ 0 w 19"/>
                <a:gd name="T9" fmla="*/ 1 h 3"/>
                <a:gd name="T10" fmla="*/ 0 w 19"/>
                <a:gd name="T11" fmla="*/ 1 h 3"/>
                <a:gd name="T12" fmla="*/ 0 w 19"/>
                <a:gd name="T13" fmla="*/ 0 h 3"/>
                <a:gd name="T14" fmla="*/ 18 w 19"/>
                <a:gd name="T15" fmla="*/ 0 h 3"/>
                <a:gd name="T16" fmla="*/ 19 w 19"/>
                <a:gd name="T17" fmla="*/ 1 h 3"/>
                <a:gd name="T18" fmla="*/ 19 w 19"/>
                <a:gd name="T19" fmla="*/ 2 h 3"/>
                <a:gd name="T20" fmla="*/ 19 w 19"/>
                <a:gd name="T21" fmla="*/ 3 h 3"/>
                <a:gd name="T22" fmla="*/ 18 w 19"/>
                <a:gd name="T23" fmla="*/ 3 h 3"/>
                <a:gd name="T24" fmla="*/ 9 w 19"/>
                <a:gd name="T25" fmla="*/ 2 h 3"/>
                <a:gd name="T26" fmla="*/ 18 w 19"/>
                <a:gd name="T27" fmla="*/ 2 h 3"/>
                <a:gd name="T28" fmla="*/ 18 w 19"/>
                <a:gd name="T29" fmla="*/ 1 h 3"/>
                <a:gd name="T30" fmla="*/ 1 w 19"/>
                <a:gd name="T31" fmla="*/ 1 h 3"/>
                <a:gd name="T32" fmla="*/ 1 w 19"/>
                <a:gd name="T33" fmla="*/ 2 h 3"/>
                <a:gd name="T34" fmla="*/ 1 w 19"/>
                <a:gd name="T35" fmla="*/ 2 h 3"/>
                <a:gd name="T36" fmla="*/ 9 w 19"/>
                <a:gd name="T3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9" h="3">
                  <a:moveTo>
                    <a:pt x="18" y="3"/>
                  </a:moveTo>
                  <a:cubicBezTo>
                    <a:pt x="12" y="3"/>
                    <a:pt x="6" y="2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7" y="0"/>
                    <a:pt x="12" y="0"/>
                    <a:pt x="18" y="0"/>
                  </a:cubicBezTo>
                  <a:cubicBezTo>
                    <a:pt x="19" y="0"/>
                    <a:pt x="19" y="1"/>
                    <a:pt x="19" y="1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2"/>
                    <a:pt x="19" y="2"/>
                    <a:pt x="19" y="3"/>
                  </a:cubicBezTo>
                  <a:cubicBezTo>
                    <a:pt x="18" y="3"/>
                    <a:pt x="18" y="3"/>
                    <a:pt x="18" y="3"/>
                  </a:cubicBezTo>
                  <a:close/>
                  <a:moveTo>
                    <a:pt x="9" y="2"/>
                  </a:moveTo>
                  <a:cubicBezTo>
                    <a:pt x="12" y="2"/>
                    <a:pt x="15" y="2"/>
                    <a:pt x="18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2" y="1"/>
                    <a:pt x="7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3" y="2"/>
                    <a:pt x="6" y="2"/>
                    <a:pt x="9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0" name="Freeform 706">
              <a:extLst>
                <a:ext uri="{FF2B5EF4-FFF2-40B4-BE49-F238E27FC236}">
                  <a16:creationId xmlns:a16="http://schemas.microsoft.com/office/drawing/2014/main" id="{34D9067D-2F17-41B2-B885-2AEA6E6EB2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55" y="1441"/>
              <a:ext cx="18" cy="5"/>
            </a:xfrm>
            <a:custGeom>
              <a:avLst/>
              <a:gdLst>
                <a:gd name="T0" fmla="*/ 0 w 7"/>
                <a:gd name="T1" fmla="*/ 2 h 2"/>
                <a:gd name="T2" fmla="*/ 0 w 7"/>
                <a:gd name="T3" fmla="*/ 2 h 2"/>
                <a:gd name="T4" fmla="*/ 1 w 7"/>
                <a:gd name="T5" fmla="*/ 1 h 2"/>
                <a:gd name="T6" fmla="*/ 1 w 7"/>
                <a:gd name="T7" fmla="*/ 1 h 2"/>
                <a:gd name="T8" fmla="*/ 1 w 7"/>
                <a:gd name="T9" fmla="*/ 0 h 2"/>
                <a:gd name="T10" fmla="*/ 2 w 7"/>
                <a:gd name="T11" fmla="*/ 0 h 2"/>
                <a:gd name="T12" fmla="*/ 6 w 7"/>
                <a:gd name="T13" fmla="*/ 0 h 2"/>
                <a:gd name="T14" fmla="*/ 7 w 7"/>
                <a:gd name="T15" fmla="*/ 0 h 2"/>
                <a:gd name="T16" fmla="*/ 7 w 7"/>
                <a:gd name="T17" fmla="*/ 1 h 2"/>
                <a:gd name="T18" fmla="*/ 6 w 7"/>
                <a:gd name="T19" fmla="*/ 2 h 2"/>
                <a:gd name="T20" fmla="*/ 6 w 7"/>
                <a:gd name="T21" fmla="*/ 2 h 2"/>
                <a:gd name="T22" fmla="*/ 6 w 7"/>
                <a:gd name="T23" fmla="*/ 2 h 2"/>
                <a:gd name="T24" fmla="*/ 0 w 7"/>
                <a:gd name="T25" fmla="*/ 2 h 2"/>
                <a:gd name="T26" fmla="*/ 2 w 7"/>
                <a:gd name="T27" fmla="*/ 1 h 2"/>
                <a:gd name="T28" fmla="*/ 1 w 7"/>
                <a:gd name="T29" fmla="*/ 1 h 2"/>
                <a:gd name="T30" fmla="*/ 5 w 7"/>
                <a:gd name="T31" fmla="*/ 1 h 2"/>
                <a:gd name="T32" fmla="*/ 5 w 7"/>
                <a:gd name="T33" fmla="*/ 1 h 2"/>
                <a:gd name="T34" fmla="*/ 6 w 7"/>
                <a:gd name="T35" fmla="*/ 1 h 2"/>
                <a:gd name="T36" fmla="*/ 2 w 7"/>
                <a:gd name="T3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3" y="0"/>
                    <a:pt x="5" y="0"/>
                    <a:pt x="6" y="0"/>
                  </a:cubicBezTo>
                  <a:cubicBezTo>
                    <a:pt x="6" y="0"/>
                    <a:pt x="6" y="0"/>
                    <a:pt x="7" y="0"/>
                  </a:cubicBezTo>
                  <a:cubicBezTo>
                    <a:pt x="7" y="0"/>
                    <a:pt x="7" y="0"/>
                    <a:pt x="7" y="1"/>
                  </a:cubicBezTo>
                  <a:cubicBezTo>
                    <a:pt x="6" y="1"/>
                    <a:pt x="6" y="1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lose/>
                  <a:moveTo>
                    <a:pt x="2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4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1" name="Freeform 707">
              <a:extLst>
                <a:ext uri="{FF2B5EF4-FFF2-40B4-BE49-F238E27FC236}">
                  <a16:creationId xmlns:a16="http://schemas.microsoft.com/office/drawing/2014/main" id="{D53666BC-FC36-4F4A-B268-6A0BE3FD16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50" y="1449"/>
              <a:ext cx="15" cy="7"/>
            </a:xfrm>
            <a:custGeom>
              <a:avLst/>
              <a:gdLst>
                <a:gd name="T0" fmla="*/ 0 w 6"/>
                <a:gd name="T1" fmla="*/ 3 h 3"/>
                <a:gd name="T2" fmla="*/ 0 w 6"/>
                <a:gd name="T3" fmla="*/ 2 h 3"/>
                <a:gd name="T4" fmla="*/ 0 w 6"/>
                <a:gd name="T5" fmla="*/ 1 h 3"/>
                <a:gd name="T6" fmla="*/ 1 w 6"/>
                <a:gd name="T7" fmla="*/ 1 h 3"/>
                <a:gd name="T8" fmla="*/ 1 w 6"/>
                <a:gd name="T9" fmla="*/ 1 h 3"/>
                <a:gd name="T10" fmla="*/ 1 w 6"/>
                <a:gd name="T11" fmla="*/ 1 h 3"/>
                <a:gd name="T12" fmla="*/ 6 w 6"/>
                <a:gd name="T13" fmla="*/ 0 h 3"/>
                <a:gd name="T14" fmla="*/ 6 w 6"/>
                <a:gd name="T15" fmla="*/ 1 h 3"/>
                <a:gd name="T16" fmla="*/ 6 w 6"/>
                <a:gd name="T17" fmla="*/ 1 h 3"/>
                <a:gd name="T18" fmla="*/ 6 w 6"/>
                <a:gd name="T19" fmla="*/ 2 h 3"/>
                <a:gd name="T20" fmla="*/ 6 w 6"/>
                <a:gd name="T21" fmla="*/ 2 h 3"/>
                <a:gd name="T22" fmla="*/ 5 w 6"/>
                <a:gd name="T23" fmla="*/ 2 h 3"/>
                <a:gd name="T24" fmla="*/ 0 w 6"/>
                <a:gd name="T25" fmla="*/ 3 h 3"/>
                <a:gd name="T26" fmla="*/ 2 w 6"/>
                <a:gd name="T27" fmla="*/ 1 h 3"/>
                <a:gd name="T28" fmla="*/ 1 w 6"/>
                <a:gd name="T29" fmla="*/ 2 h 3"/>
                <a:gd name="T30" fmla="*/ 5 w 6"/>
                <a:gd name="T31" fmla="*/ 2 h 3"/>
                <a:gd name="T32" fmla="*/ 5 w 6"/>
                <a:gd name="T33" fmla="*/ 2 h 3"/>
                <a:gd name="T34" fmla="*/ 5 w 6"/>
                <a:gd name="T35" fmla="*/ 1 h 3"/>
                <a:gd name="T36" fmla="*/ 2 w 6"/>
                <a:gd name="T3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" h="3">
                  <a:moveTo>
                    <a:pt x="0" y="3"/>
                  </a:move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3" y="0"/>
                    <a:pt x="4" y="0"/>
                    <a:pt x="6" y="0"/>
                  </a:cubicBez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2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6" y="2"/>
                    <a:pt x="5" y="2"/>
                  </a:cubicBezTo>
                  <a:cubicBezTo>
                    <a:pt x="4" y="3"/>
                    <a:pt x="2" y="3"/>
                    <a:pt x="0" y="3"/>
                  </a:cubicBezTo>
                  <a:close/>
                  <a:moveTo>
                    <a:pt x="2" y="1"/>
                  </a:moveTo>
                  <a:cubicBezTo>
                    <a:pt x="1" y="1"/>
                    <a:pt x="1" y="2"/>
                    <a:pt x="1" y="2"/>
                  </a:cubicBezTo>
                  <a:cubicBezTo>
                    <a:pt x="2" y="2"/>
                    <a:pt x="4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2" name="Freeform 708">
              <a:extLst>
                <a:ext uri="{FF2B5EF4-FFF2-40B4-BE49-F238E27FC236}">
                  <a16:creationId xmlns:a16="http://schemas.microsoft.com/office/drawing/2014/main" id="{32984F1D-750C-41D5-B6AA-DC2A7B4684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0" y="1441"/>
              <a:ext cx="10" cy="5"/>
            </a:xfrm>
            <a:custGeom>
              <a:avLst/>
              <a:gdLst>
                <a:gd name="T0" fmla="*/ 0 w 4"/>
                <a:gd name="T1" fmla="*/ 2 h 2"/>
                <a:gd name="T2" fmla="*/ 0 w 4"/>
                <a:gd name="T3" fmla="*/ 2 h 2"/>
                <a:gd name="T4" fmla="*/ 0 w 4"/>
                <a:gd name="T5" fmla="*/ 2 h 2"/>
                <a:gd name="T6" fmla="*/ 0 w 4"/>
                <a:gd name="T7" fmla="*/ 0 h 2"/>
                <a:gd name="T8" fmla="*/ 0 w 4"/>
                <a:gd name="T9" fmla="*/ 0 h 2"/>
                <a:gd name="T10" fmla="*/ 4 w 4"/>
                <a:gd name="T11" fmla="*/ 0 h 2"/>
                <a:gd name="T12" fmla="*/ 4 w 4"/>
                <a:gd name="T13" fmla="*/ 0 h 2"/>
                <a:gd name="T14" fmla="*/ 4 w 4"/>
                <a:gd name="T15" fmla="*/ 2 h 2"/>
                <a:gd name="T16" fmla="*/ 4 w 4"/>
                <a:gd name="T17" fmla="*/ 2 h 2"/>
                <a:gd name="T18" fmla="*/ 4 w 4"/>
                <a:gd name="T19" fmla="*/ 2 h 2"/>
                <a:gd name="T20" fmla="*/ 0 w 4"/>
                <a:gd name="T21" fmla="*/ 2 h 2"/>
                <a:gd name="T22" fmla="*/ 1 w 4"/>
                <a:gd name="T23" fmla="*/ 1 h 2"/>
                <a:gd name="T24" fmla="*/ 1 w 4"/>
                <a:gd name="T25" fmla="*/ 1 h 2"/>
                <a:gd name="T26" fmla="*/ 3 w 4"/>
                <a:gd name="T27" fmla="*/ 1 h 2"/>
                <a:gd name="T28" fmla="*/ 3 w 4"/>
                <a:gd name="T29" fmla="*/ 1 h 2"/>
                <a:gd name="T30" fmla="*/ 1 w 4"/>
                <a:gd name="T3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1"/>
                    <a:pt x="4" y="1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0" y="2"/>
                    <a:pt x="0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2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3" name="Freeform 709">
              <a:extLst>
                <a:ext uri="{FF2B5EF4-FFF2-40B4-BE49-F238E27FC236}">
                  <a16:creationId xmlns:a16="http://schemas.microsoft.com/office/drawing/2014/main" id="{3F8370DE-6488-45EA-9B6B-DC00D239E9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24" y="1441"/>
              <a:ext cx="15" cy="5"/>
            </a:xfrm>
            <a:custGeom>
              <a:avLst/>
              <a:gdLst>
                <a:gd name="T0" fmla="*/ 1 w 6"/>
                <a:gd name="T1" fmla="*/ 2 h 2"/>
                <a:gd name="T2" fmla="*/ 1 w 6"/>
                <a:gd name="T3" fmla="*/ 2 h 2"/>
                <a:gd name="T4" fmla="*/ 0 w 6"/>
                <a:gd name="T5" fmla="*/ 1 h 2"/>
                <a:gd name="T6" fmla="*/ 0 w 6"/>
                <a:gd name="T7" fmla="*/ 0 h 2"/>
                <a:gd name="T8" fmla="*/ 1 w 6"/>
                <a:gd name="T9" fmla="*/ 0 h 2"/>
                <a:gd name="T10" fmla="*/ 5 w 6"/>
                <a:gd name="T11" fmla="*/ 0 h 2"/>
                <a:gd name="T12" fmla="*/ 6 w 6"/>
                <a:gd name="T13" fmla="*/ 1 h 2"/>
                <a:gd name="T14" fmla="*/ 6 w 6"/>
                <a:gd name="T15" fmla="*/ 1 h 2"/>
                <a:gd name="T16" fmla="*/ 6 w 6"/>
                <a:gd name="T17" fmla="*/ 2 h 2"/>
                <a:gd name="T18" fmla="*/ 6 w 6"/>
                <a:gd name="T19" fmla="*/ 2 h 2"/>
                <a:gd name="T20" fmla="*/ 1 w 6"/>
                <a:gd name="T21" fmla="*/ 2 h 2"/>
                <a:gd name="T22" fmla="*/ 1 w 6"/>
                <a:gd name="T23" fmla="*/ 1 h 2"/>
                <a:gd name="T24" fmla="*/ 1 w 6"/>
                <a:gd name="T25" fmla="*/ 1 h 2"/>
                <a:gd name="T26" fmla="*/ 5 w 6"/>
                <a:gd name="T27" fmla="*/ 1 h 2"/>
                <a:gd name="T28" fmla="*/ 5 w 6"/>
                <a:gd name="T29" fmla="*/ 1 h 2"/>
                <a:gd name="T30" fmla="*/ 5 w 6"/>
                <a:gd name="T31" fmla="*/ 1 h 2"/>
                <a:gd name="T32" fmla="*/ 1 w 6"/>
                <a:gd name="T3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2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4" y="2"/>
                    <a:pt x="3" y="2"/>
                    <a:pt x="1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2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4" name="Freeform 710">
              <a:extLst>
                <a:ext uri="{FF2B5EF4-FFF2-40B4-BE49-F238E27FC236}">
                  <a16:creationId xmlns:a16="http://schemas.microsoft.com/office/drawing/2014/main" id="{BA5E5DA3-22C5-41CC-9544-26AE0EEA5C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27" y="1449"/>
              <a:ext cx="17" cy="5"/>
            </a:xfrm>
            <a:custGeom>
              <a:avLst/>
              <a:gdLst>
                <a:gd name="T0" fmla="*/ 1 w 7"/>
                <a:gd name="T1" fmla="*/ 2 h 2"/>
                <a:gd name="T2" fmla="*/ 1 w 7"/>
                <a:gd name="T3" fmla="*/ 2 h 2"/>
                <a:gd name="T4" fmla="*/ 1 w 7"/>
                <a:gd name="T5" fmla="*/ 1 h 2"/>
                <a:gd name="T6" fmla="*/ 1 w 7"/>
                <a:gd name="T7" fmla="*/ 1 h 2"/>
                <a:gd name="T8" fmla="*/ 1 w 7"/>
                <a:gd name="T9" fmla="*/ 0 h 2"/>
                <a:gd name="T10" fmla="*/ 5 w 7"/>
                <a:gd name="T11" fmla="*/ 1 h 2"/>
                <a:gd name="T12" fmla="*/ 6 w 7"/>
                <a:gd name="T13" fmla="*/ 1 h 2"/>
                <a:gd name="T14" fmla="*/ 7 w 7"/>
                <a:gd name="T15" fmla="*/ 2 h 2"/>
                <a:gd name="T16" fmla="*/ 7 w 7"/>
                <a:gd name="T17" fmla="*/ 2 h 2"/>
                <a:gd name="T18" fmla="*/ 6 w 7"/>
                <a:gd name="T19" fmla="*/ 2 h 2"/>
                <a:gd name="T20" fmla="*/ 1 w 7"/>
                <a:gd name="T21" fmla="*/ 2 h 2"/>
                <a:gd name="T22" fmla="*/ 2 w 7"/>
                <a:gd name="T23" fmla="*/ 1 h 2"/>
                <a:gd name="T24" fmla="*/ 2 w 7"/>
                <a:gd name="T25" fmla="*/ 2 h 2"/>
                <a:gd name="T26" fmla="*/ 6 w 7"/>
                <a:gd name="T27" fmla="*/ 2 h 2"/>
                <a:gd name="T28" fmla="*/ 6 w 7"/>
                <a:gd name="T29" fmla="*/ 1 h 2"/>
                <a:gd name="T30" fmla="*/ 5 w 7"/>
                <a:gd name="T31" fmla="*/ 1 h 2"/>
                <a:gd name="T32" fmla="*/ 2 w 7"/>
                <a:gd name="T3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5" y="2"/>
                    <a:pt x="3" y="2"/>
                    <a:pt x="1" y="2"/>
                  </a:cubicBezTo>
                  <a:close/>
                  <a:moveTo>
                    <a:pt x="2" y="1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3" y="2"/>
                    <a:pt x="4" y="2"/>
                    <a:pt x="6" y="2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5" y="1"/>
                    <a:pt x="5" y="1"/>
                  </a:cubicBezTo>
                  <a:cubicBezTo>
                    <a:pt x="4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5" name="Freeform 711">
              <a:extLst>
                <a:ext uri="{FF2B5EF4-FFF2-40B4-BE49-F238E27FC236}">
                  <a16:creationId xmlns:a16="http://schemas.microsoft.com/office/drawing/2014/main" id="{AED480FD-6209-43E0-B24C-D5BBBD61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12" y="1441"/>
              <a:ext cx="12" cy="5"/>
            </a:xfrm>
            <a:custGeom>
              <a:avLst/>
              <a:gdLst>
                <a:gd name="T0" fmla="*/ 0 w 5"/>
                <a:gd name="T1" fmla="*/ 2 h 2"/>
                <a:gd name="T2" fmla="*/ 0 w 5"/>
                <a:gd name="T3" fmla="*/ 2 h 2"/>
                <a:gd name="T4" fmla="*/ 0 w 5"/>
                <a:gd name="T5" fmla="*/ 0 h 2"/>
                <a:gd name="T6" fmla="*/ 0 w 5"/>
                <a:gd name="T7" fmla="*/ 0 h 2"/>
                <a:gd name="T8" fmla="*/ 0 w 5"/>
                <a:gd name="T9" fmla="*/ 0 h 2"/>
                <a:gd name="T10" fmla="*/ 4 w 5"/>
                <a:gd name="T11" fmla="*/ 0 h 2"/>
                <a:gd name="T12" fmla="*/ 4 w 5"/>
                <a:gd name="T13" fmla="*/ 0 h 2"/>
                <a:gd name="T14" fmla="*/ 4 w 5"/>
                <a:gd name="T15" fmla="*/ 0 h 2"/>
                <a:gd name="T16" fmla="*/ 5 w 5"/>
                <a:gd name="T17" fmla="*/ 1 h 2"/>
                <a:gd name="T18" fmla="*/ 5 w 5"/>
                <a:gd name="T19" fmla="*/ 1 h 2"/>
                <a:gd name="T20" fmla="*/ 5 w 5"/>
                <a:gd name="T21" fmla="*/ 2 h 2"/>
                <a:gd name="T22" fmla="*/ 5 w 5"/>
                <a:gd name="T23" fmla="*/ 2 h 2"/>
                <a:gd name="T24" fmla="*/ 0 w 5"/>
                <a:gd name="T25" fmla="*/ 2 h 2"/>
                <a:gd name="T26" fmla="*/ 1 w 5"/>
                <a:gd name="T27" fmla="*/ 1 h 2"/>
                <a:gd name="T28" fmla="*/ 1 w 5"/>
                <a:gd name="T29" fmla="*/ 1 h 2"/>
                <a:gd name="T30" fmla="*/ 4 w 5"/>
                <a:gd name="T31" fmla="*/ 1 h 2"/>
                <a:gd name="T32" fmla="*/ 4 w 5"/>
                <a:gd name="T33" fmla="*/ 1 h 2"/>
                <a:gd name="T34" fmla="*/ 4 w 5"/>
                <a:gd name="T35" fmla="*/ 1 h 2"/>
                <a:gd name="T36" fmla="*/ 4 w 5"/>
                <a:gd name="T37" fmla="*/ 1 h 2"/>
                <a:gd name="T38" fmla="*/ 1 w 5"/>
                <a:gd name="T3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0" y="2"/>
                    <a:pt x="0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6" name="Freeform 712">
              <a:extLst>
                <a:ext uri="{FF2B5EF4-FFF2-40B4-BE49-F238E27FC236}">
                  <a16:creationId xmlns:a16="http://schemas.microsoft.com/office/drawing/2014/main" id="{EECA3F0F-C973-4324-8341-4B10BF346E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14" y="1449"/>
              <a:ext cx="13" cy="5"/>
            </a:xfrm>
            <a:custGeom>
              <a:avLst/>
              <a:gdLst>
                <a:gd name="T0" fmla="*/ 1 w 5"/>
                <a:gd name="T1" fmla="*/ 2 h 2"/>
                <a:gd name="T2" fmla="*/ 0 w 5"/>
                <a:gd name="T3" fmla="*/ 2 h 2"/>
                <a:gd name="T4" fmla="*/ 0 w 5"/>
                <a:gd name="T5" fmla="*/ 1 h 2"/>
                <a:gd name="T6" fmla="*/ 0 w 5"/>
                <a:gd name="T7" fmla="*/ 0 h 2"/>
                <a:gd name="T8" fmla="*/ 1 w 5"/>
                <a:gd name="T9" fmla="*/ 0 h 2"/>
                <a:gd name="T10" fmla="*/ 4 w 5"/>
                <a:gd name="T11" fmla="*/ 0 h 2"/>
                <a:gd name="T12" fmla="*/ 5 w 5"/>
                <a:gd name="T13" fmla="*/ 1 h 2"/>
                <a:gd name="T14" fmla="*/ 5 w 5"/>
                <a:gd name="T15" fmla="*/ 1 h 2"/>
                <a:gd name="T16" fmla="*/ 5 w 5"/>
                <a:gd name="T17" fmla="*/ 1 h 2"/>
                <a:gd name="T18" fmla="*/ 5 w 5"/>
                <a:gd name="T19" fmla="*/ 2 h 2"/>
                <a:gd name="T20" fmla="*/ 5 w 5"/>
                <a:gd name="T21" fmla="*/ 2 h 2"/>
                <a:gd name="T22" fmla="*/ 5 w 5"/>
                <a:gd name="T23" fmla="*/ 2 h 2"/>
                <a:gd name="T24" fmla="*/ 1 w 5"/>
                <a:gd name="T25" fmla="*/ 2 h 2"/>
                <a:gd name="T26" fmla="*/ 1 w 5"/>
                <a:gd name="T27" fmla="*/ 1 h 2"/>
                <a:gd name="T28" fmla="*/ 1 w 5"/>
                <a:gd name="T29" fmla="*/ 2 h 2"/>
                <a:gd name="T30" fmla="*/ 4 w 5"/>
                <a:gd name="T31" fmla="*/ 2 h 2"/>
                <a:gd name="T32" fmla="*/ 4 w 5"/>
                <a:gd name="T33" fmla="*/ 1 h 2"/>
                <a:gd name="T34" fmla="*/ 4 w 5"/>
                <a:gd name="T35" fmla="*/ 1 h 2"/>
                <a:gd name="T36" fmla="*/ 4 w 5"/>
                <a:gd name="T37" fmla="*/ 1 h 2"/>
                <a:gd name="T38" fmla="*/ 1 w 5"/>
                <a:gd name="T3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5" y="0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1" y="2"/>
                    <a:pt x="1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7" name="Freeform 713">
              <a:extLst>
                <a:ext uri="{FF2B5EF4-FFF2-40B4-BE49-F238E27FC236}">
                  <a16:creationId xmlns:a16="http://schemas.microsoft.com/office/drawing/2014/main" id="{1AC06BF2-A591-4FE4-9E87-2BA71DB833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85" y="1441"/>
              <a:ext cx="12" cy="5"/>
            </a:xfrm>
            <a:custGeom>
              <a:avLst/>
              <a:gdLst>
                <a:gd name="T0" fmla="*/ 1 w 5"/>
                <a:gd name="T1" fmla="*/ 2 h 2"/>
                <a:gd name="T2" fmla="*/ 0 w 5"/>
                <a:gd name="T3" fmla="*/ 2 h 2"/>
                <a:gd name="T4" fmla="*/ 0 w 5"/>
                <a:gd name="T5" fmla="*/ 1 h 2"/>
                <a:gd name="T6" fmla="*/ 1 w 5"/>
                <a:gd name="T7" fmla="*/ 0 h 2"/>
                <a:gd name="T8" fmla="*/ 1 w 5"/>
                <a:gd name="T9" fmla="*/ 0 h 2"/>
                <a:gd name="T10" fmla="*/ 5 w 5"/>
                <a:gd name="T11" fmla="*/ 0 h 2"/>
                <a:gd name="T12" fmla="*/ 5 w 5"/>
                <a:gd name="T13" fmla="*/ 0 h 2"/>
                <a:gd name="T14" fmla="*/ 5 w 5"/>
                <a:gd name="T15" fmla="*/ 0 h 2"/>
                <a:gd name="T16" fmla="*/ 5 w 5"/>
                <a:gd name="T17" fmla="*/ 1 h 2"/>
                <a:gd name="T18" fmla="*/ 5 w 5"/>
                <a:gd name="T19" fmla="*/ 2 h 2"/>
                <a:gd name="T20" fmla="*/ 5 w 5"/>
                <a:gd name="T21" fmla="*/ 2 h 2"/>
                <a:gd name="T22" fmla="*/ 5 w 5"/>
                <a:gd name="T23" fmla="*/ 2 h 2"/>
                <a:gd name="T24" fmla="*/ 1 w 5"/>
                <a:gd name="T25" fmla="*/ 2 h 2"/>
                <a:gd name="T26" fmla="*/ 2 w 5"/>
                <a:gd name="T27" fmla="*/ 1 h 2"/>
                <a:gd name="T28" fmla="*/ 1 w 5"/>
                <a:gd name="T29" fmla="*/ 1 h 2"/>
                <a:gd name="T30" fmla="*/ 4 w 5"/>
                <a:gd name="T31" fmla="*/ 1 h 2"/>
                <a:gd name="T32" fmla="*/ 4 w 5"/>
                <a:gd name="T33" fmla="*/ 1 h 2"/>
                <a:gd name="T34" fmla="*/ 2 w 5"/>
                <a:gd name="T3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" h="2">
                  <a:moveTo>
                    <a:pt x="1" y="2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4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1" y="2"/>
                    <a:pt x="1" y="2"/>
                  </a:cubicBezTo>
                  <a:close/>
                  <a:moveTo>
                    <a:pt x="2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1"/>
                    <a:pt x="3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8" name="Freeform 714">
              <a:extLst>
                <a:ext uri="{FF2B5EF4-FFF2-40B4-BE49-F238E27FC236}">
                  <a16:creationId xmlns:a16="http://schemas.microsoft.com/office/drawing/2014/main" id="{60C31999-F7B8-4900-B117-EAD634A3ED2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73" y="1441"/>
              <a:ext cx="12" cy="5"/>
            </a:xfrm>
            <a:custGeom>
              <a:avLst/>
              <a:gdLst>
                <a:gd name="T0" fmla="*/ 0 w 5"/>
                <a:gd name="T1" fmla="*/ 2 h 2"/>
                <a:gd name="T2" fmla="*/ 0 w 5"/>
                <a:gd name="T3" fmla="*/ 2 h 2"/>
                <a:gd name="T4" fmla="*/ 0 w 5"/>
                <a:gd name="T5" fmla="*/ 2 h 2"/>
                <a:gd name="T6" fmla="*/ 0 w 5"/>
                <a:gd name="T7" fmla="*/ 0 h 2"/>
                <a:gd name="T8" fmla="*/ 1 w 5"/>
                <a:gd name="T9" fmla="*/ 0 h 2"/>
                <a:gd name="T10" fmla="*/ 5 w 5"/>
                <a:gd name="T11" fmla="*/ 0 h 2"/>
                <a:gd name="T12" fmla="*/ 5 w 5"/>
                <a:gd name="T13" fmla="*/ 0 h 2"/>
                <a:gd name="T14" fmla="*/ 5 w 5"/>
                <a:gd name="T15" fmla="*/ 0 h 2"/>
                <a:gd name="T16" fmla="*/ 5 w 5"/>
                <a:gd name="T17" fmla="*/ 1 h 2"/>
                <a:gd name="T18" fmla="*/ 5 w 5"/>
                <a:gd name="T19" fmla="*/ 2 h 2"/>
                <a:gd name="T20" fmla="*/ 5 w 5"/>
                <a:gd name="T21" fmla="*/ 2 h 2"/>
                <a:gd name="T22" fmla="*/ 4 w 5"/>
                <a:gd name="T23" fmla="*/ 2 h 2"/>
                <a:gd name="T24" fmla="*/ 0 w 5"/>
                <a:gd name="T25" fmla="*/ 2 h 2"/>
                <a:gd name="T26" fmla="*/ 1 w 5"/>
                <a:gd name="T27" fmla="*/ 1 h 2"/>
                <a:gd name="T28" fmla="*/ 1 w 5"/>
                <a:gd name="T29" fmla="*/ 1 h 2"/>
                <a:gd name="T30" fmla="*/ 4 w 5"/>
                <a:gd name="T31" fmla="*/ 1 h 2"/>
                <a:gd name="T32" fmla="*/ 4 w 5"/>
                <a:gd name="T33" fmla="*/ 1 h 2"/>
                <a:gd name="T34" fmla="*/ 4 w 5"/>
                <a:gd name="T35" fmla="*/ 1 h 2"/>
                <a:gd name="T36" fmla="*/ 1 w 5"/>
                <a:gd name="T3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2"/>
                    <a:pt x="4" y="2"/>
                  </a:cubicBezTo>
                  <a:cubicBezTo>
                    <a:pt x="4" y="2"/>
                    <a:pt x="0" y="2"/>
                    <a:pt x="0" y="2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1"/>
                    <a:pt x="2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9" name="Freeform 715">
              <a:extLst>
                <a:ext uri="{FF2B5EF4-FFF2-40B4-BE49-F238E27FC236}">
                  <a16:creationId xmlns:a16="http://schemas.microsoft.com/office/drawing/2014/main" id="{D32527BE-A178-4C65-9B22-7A133B1CB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3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0" name="Freeform 716">
              <a:extLst>
                <a:ext uri="{FF2B5EF4-FFF2-40B4-BE49-F238E27FC236}">
                  <a16:creationId xmlns:a16="http://schemas.microsoft.com/office/drawing/2014/main" id="{6CBA1834-4570-4C16-9AF4-EF1F30959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8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1" name="Freeform 717">
              <a:extLst>
                <a:ext uri="{FF2B5EF4-FFF2-40B4-BE49-F238E27FC236}">
                  <a16:creationId xmlns:a16="http://schemas.microsoft.com/office/drawing/2014/main" id="{55CC316F-58EE-4FC5-8CAE-A1E7BA5F08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2" name="Freeform 718">
              <a:extLst>
                <a:ext uri="{FF2B5EF4-FFF2-40B4-BE49-F238E27FC236}">
                  <a16:creationId xmlns:a16="http://schemas.microsoft.com/office/drawing/2014/main" id="{47398068-99CA-4B7E-8897-473DC61AF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8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3" name="Freeform 719">
              <a:extLst>
                <a:ext uri="{FF2B5EF4-FFF2-40B4-BE49-F238E27FC236}">
                  <a16:creationId xmlns:a16="http://schemas.microsoft.com/office/drawing/2014/main" id="{A8D5EDB4-AE22-4FE4-AA25-1CE75212C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3" y="1459"/>
              <a:ext cx="2" cy="5"/>
            </a:xfrm>
            <a:custGeom>
              <a:avLst/>
              <a:gdLst>
                <a:gd name="T0" fmla="*/ 1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1 w 1"/>
                <a:gd name="T13" fmla="*/ 2 h 2"/>
                <a:gd name="T14" fmla="*/ 1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4" name="Freeform 720">
              <a:extLst>
                <a:ext uri="{FF2B5EF4-FFF2-40B4-BE49-F238E27FC236}">
                  <a16:creationId xmlns:a16="http://schemas.microsoft.com/office/drawing/2014/main" id="{B3550B37-5570-4A5E-B8BA-5CD4F0D37F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8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5" name="Freeform 721">
              <a:extLst>
                <a:ext uri="{FF2B5EF4-FFF2-40B4-BE49-F238E27FC236}">
                  <a16:creationId xmlns:a16="http://schemas.microsoft.com/office/drawing/2014/main" id="{D7FC1C7E-BC5A-4B5B-9918-8D911E941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1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  <a:gd name="T16" fmla="*/ 1 w 2"/>
                <a:gd name="T1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6" name="Freeform 722">
              <a:extLst>
                <a:ext uri="{FF2B5EF4-FFF2-40B4-BE49-F238E27FC236}">
                  <a16:creationId xmlns:a16="http://schemas.microsoft.com/office/drawing/2014/main" id="{5587FF19-A6FB-4B5F-8DC0-DD046E752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2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2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7" name="Freeform 723">
              <a:extLst>
                <a:ext uri="{FF2B5EF4-FFF2-40B4-BE49-F238E27FC236}">
                  <a16:creationId xmlns:a16="http://schemas.microsoft.com/office/drawing/2014/main" id="{015F7E56-3851-40E7-B7AA-2BAC2B97F2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0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8" name="Freeform 724">
              <a:extLst>
                <a:ext uri="{FF2B5EF4-FFF2-40B4-BE49-F238E27FC236}">
                  <a16:creationId xmlns:a16="http://schemas.microsoft.com/office/drawing/2014/main" id="{42EE9FC0-385D-421B-9B87-4EAC7C284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1 h 2"/>
                <a:gd name="T8" fmla="*/ 1 w 1"/>
                <a:gd name="T9" fmla="*/ 1 h 2"/>
                <a:gd name="T10" fmla="*/ 0 w 1"/>
                <a:gd name="T11" fmla="*/ 2 h 2"/>
                <a:gd name="T12" fmla="*/ 0 w 1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9" name="Freeform 725">
              <a:extLst>
                <a:ext uri="{FF2B5EF4-FFF2-40B4-BE49-F238E27FC236}">
                  <a16:creationId xmlns:a16="http://schemas.microsoft.com/office/drawing/2014/main" id="{3DCEA9BE-B1C1-4243-8624-91EE2C13C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1459"/>
              <a:ext cx="2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0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0" name="Freeform 726">
              <a:extLst>
                <a:ext uri="{FF2B5EF4-FFF2-40B4-BE49-F238E27FC236}">
                  <a16:creationId xmlns:a16="http://schemas.microsoft.com/office/drawing/2014/main" id="{9F93BA4F-2E3D-4F9A-B53A-951D79807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2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1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1" name="Freeform 727">
              <a:extLst>
                <a:ext uri="{FF2B5EF4-FFF2-40B4-BE49-F238E27FC236}">
                  <a16:creationId xmlns:a16="http://schemas.microsoft.com/office/drawing/2014/main" id="{447678B2-4106-4E7C-B444-D1079C747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2" name="Freeform 728">
              <a:extLst>
                <a:ext uri="{FF2B5EF4-FFF2-40B4-BE49-F238E27FC236}">
                  <a16:creationId xmlns:a16="http://schemas.microsoft.com/office/drawing/2014/main" id="{30BCCBB4-5BF0-4195-9765-4C97C2B941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1 h 2"/>
                <a:gd name="T12" fmla="*/ 0 w 1"/>
                <a:gd name="T13" fmla="*/ 1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3" name="Freeform 729">
              <a:extLst>
                <a:ext uri="{FF2B5EF4-FFF2-40B4-BE49-F238E27FC236}">
                  <a16:creationId xmlns:a16="http://schemas.microsoft.com/office/drawing/2014/main" id="{76DB1870-B45A-4968-B27F-F1AAF8300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4" name="Freeform 730">
              <a:extLst>
                <a:ext uri="{FF2B5EF4-FFF2-40B4-BE49-F238E27FC236}">
                  <a16:creationId xmlns:a16="http://schemas.microsoft.com/office/drawing/2014/main" id="{C9331290-7788-4633-BD13-45BEE3C8A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1459"/>
              <a:ext cx="3" cy="5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1 h 2"/>
                <a:gd name="T6" fmla="*/ 1 w 1"/>
                <a:gd name="T7" fmla="*/ 0 h 2"/>
                <a:gd name="T8" fmla="*/ 1 w 1"/>
                <a:gd name="T9" fmla="*/ 0 h 2"/>
                <a:gd name="T10" fmla="*/ 1 w 1"/>
                <a:gd name="T11" fmla="*/ 0 h 2"/>
                <a:gd name="T12" fmla="*/ 0 w 1"/>
                <a:gd name="T13" fmla="*/ 2 h 2"/>
                <a:gd name="T14" fmla="*/ 0 w 1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5" name="Freeform 731">
              <a:extLst>
                <a:ext uri="{FF2B5EF4-FFF2-40B4-BE49-F238E27FC236}">
                  <a16:creationId xmlns:a16="http://schemas.microsoft.com/office/drawing/2014/main" id="{D7AECD90-3E7F-4906-A1AD-E9DCA950F8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459"/>
              <a:ext cx="5" cy="5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2 h 2"/>
                <a:gd name="T4" fmla="*/ 0 w 2"/>
                <a:gd name="T5" fmla="*/ 1 h 2"/>
                <a:gd name="T6" fmla="*/ 2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1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6" name="Freeform 732">
              <a:extLst>
                <a:ext uri="{FF2B5EF4-FFF2-40B4-BE49-F238E27FC236}">
                  <a16:creationId xmlns:a16="http://schemas.microsoft.com/office/drawing/2014/main" id="{425841BF-7120-4B7D-8020-B857C6A0E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2" y="145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1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7" name="Freeform 733">
              <a:extLst>
                <a:ext uri="{FF2B5EF4-FFF2-40B4-BE49-F238E27FC236}">
                  <a16:creationId xmlns:a16="http://schemas.microsoft.com/office/drawing/2014/main" id="{9A3BBAC4-40B1-4D4F-B089-34E1ACC18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7" y="1459"/>
              <a:ext cx="5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1 w 2"/>
                <a:gd name="T9" fmla="*/ 0 h 2"/>
                <a:gd name="T10" fmla="*/ 1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8" name="Freeform 734">
              <a:extLst>
                <a:ext uri="{FF2B5EF4-FFF2-40B4-BE49-F238E27FC236}">
                  <a16:creationId xmlns:a16="http://schemas.microsoft.com/office/drawing/2014/main" id="{57B6D1B1-08B8-4446-8D2B-C2B69346A3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2" y="1459"/>
              <a:ext cx="4" cy="5"/>
            </a:xfrm>
            <a:custGeom>
              <a:avLst/>
              <a:gdLst>
                <a:gd name="T0" fmla="*/ 0 w 2"/>
                <a:gd name="T1" fmla="*/ 2 h 2"/>
                <a:gd name="T2" fmla="*/ 0 w 2"/>
                <a:gd name="T3" fmla="*/ 2 h 2"/>
                <a:gd name="T4" fmla="*/ 0 w 2"/>
                <a:gd name="T5" fmla="*/ 1 h 2"/>
                <a:gd name="T6" fmla="*/ 1 w 2"/>
                <a:gd name="T7" fmla="*/ 0 h 2"/>
                <a:gd name="T8" fmla="*/ 2 w 2"/>
                <a:gd name="T9" fmla="*/ 0 h 2"/>
                <a:gd name="T10" fmla="*/ 2 w 2"/>
                <a:gd name="T11" fmla="*/ 0 h 2"/>
                <a:gd name="T12" fmla="*/ 1 w 2"/>
                <a:gd name="T13" fmla="*/ 2 h 2"/>
                <a:gd name="T14" fmla="*/ 0 w 2"/>
                <a:gd name="T1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9" name="Freeform 735">
              <a:extLst>
                <a:ext uri="{FF2B5EF4-FFF2-40B4-BE49-F238E27FC236}">
                  <a16:creationId xmlns:a16="http://schemas.microsoft.com/office/drawing/2014/main" id="{56FDEFAB-C5F7-4BF0-9605-1C75780FF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" y="1344"/>
              <a:ext cx="37" cy="52"/>
            </a:xfrm>
            <a:custGeom>
              <a:avLst/>
              <a:gdLst>
                <a:gd name="T0" fmla="*/ 1 w 15"/>
                <a:gd name="T1" fmla="*/ 21 h 21"/>
                <a:gd name="T2" fmla="*/ 0 w 15"/>
                <a:gd name="T3" fmla="*/ 21 h 21"/>
                <a:gd name="T4" fmla="*/ 14 w 15"/>
                <a:gd name="T5" fmla="*/ 0 h 21"/>
                <a:gd name="T6" fmla="*/ 15 w 15"/>
                <a:gd name="T7" fmla="*/ 1 h 21"/>
                <a:gd name="T8" fmla="*/ 1 w 15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1">
                  <a:moveTo>
                    <a:pt x="1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4" y="14"/>
                    <a:pt x="9" y="7"/>
                    <a:pt x="14" y="0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0" y="7"/>
                    <a:pt x="5" y="14"/>
                    <a:pt x="1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80" name="Freeform 736">
              <a:extLst>
                <a:ext uri="{FF2B5EF4-FFF2-40B4-BE49-F238E27FC236}">
                  <a16:creationId xmlns:a16="http://schemas.microsoft.com/office/drawing/2014/main" id="{56FAF185-0B3D-4D2E-9649-8D6409356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344"/>
              <a:ext cx="37" cy="52"/>
            </a:xfrm>
            <a:custGeom>
              <a:avLst/>
              <a:gdLst>
                <a:gd name="T0" fmla="*/ 1 w 15"/>
                <a:gd name="T1" fmla="*/ 21 h 21"/>
                <a:gd name="T2" fmla="*/ 0 w 15"/>
                <a:gd name="T3" fmla="*/ 21 h 21"/>
                <a:gd name="T4" fmla="*/ 14 w 15"/>
                <a:gd name="T5" fmla="*/ 0 h 21"/>
                <a:gd name="T6" fmla="*/ 15 w 15"/>
                <a:gd name="T7" fmla="*/ 1 h 21"/>
                <a:gd name="T8" fmla="*/ 1 w 15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1">
                  <a:moveTo>
                    <a:pt x="1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5" y="14"/>
                    <a:pt x="9" y="7"/>
                    <a:pt x="14" y="0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0" y="8"/>
                    <a:pt x="5" y="14"/>
                    <a:pt x="1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81" name="Freeform 737">
              <a:extLst>
                <a:ext uri="{FF2B5EF4-FFF2-40B4-BE49-F238E27FC236}">
                  <a16:creationId xmlns:a16="http://schemas.microsoft.com/office/drawing/2014/main" id="{6AD8E2F4-013A-461B-95C1-A4EE331F35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" y="1369"/>
              <a:ext cx="20" cy="27"/>
            </a:xfrm>
            <a:custGeom>
              <a:avLst/>
              <a:gdLst>
                <a:gd name="T0" fmla="*/ 1 w 8"/>
                <a:gd name="T1" fmla="*/ 11 h 11"/>
                <a:gd name="T2" fmla="*/ 0 w 8"/>
                <a:gd name="T3" fmla="*/ 11 h 11"/>
                <a:gd name="T4" fmla="*/ 7 w 8"/>
                <a:gd name="T5" fmla="*/ 0 h 11"/>
                <a:gd name="T6" fmla="*/ 8 w 8"/>
                <a:gd name="T7" fmla="*/ 1 h 11"/>
                <a:gd name="T8" fmla="*/ 1 w 8"/>
                <a:gd name="T9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1">
                  <a:moveTo>
                    <a:pt x="1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3" y="7"/>
                    <a:pt x="5" y="4"/>
                    <a:pt x="7" y="0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5" y="4"/>
                    <a:pt x="3" y="8"/>
                    <a:pt x="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582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flipV="1">
            <a:off x="4634631" y="558366"/>
            <a:ext cx="229612" cy="436886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grpSp>
        <p:nvGrpSpPr>
          <p:cNvPr id="419" name="组合 593">
            <a:extLst>
              <a:ext uri="{FF2B5EF4-FFF2-40B4-BE49-F238E27FC236}">
                <a16:creationId xmlns:a16="http://schemas.microsoft.com/office/drawing/2014/main" id="{E860AD43-14EA-4196-9FF3-6FC4F58FE9C3}"/>
              </a:ext>
            </a:extLst>
          </p:cNvPr>
          <p:cNvGrpSpPr/>
          <p:nvPr/>
        </p:nvGrpSpPr>
        <p:grpSpPr>
          <a:xfrm>
            <a:off x="3072596" y="3070916"/>
            <a:ext cx="1419137" cy="138550"/>
            <a:chOff x="3166157" y="1945699"/>
            <a:chExt cx="1267846" cy="123780"/>
          </a:xfrm>
          <a:solidFill>
            <a:schemeClr val="tx1"/>
          </a:solidFill>
        </p:grpSpPr>
        <p:cxnSp>
          <p:nvCxnSpPr>
            <p:cNvPr id="590" name="直接连接符 594">
              <a:extLst>
                <a:ext uri="{FF2B5EF4-FFF2-40B4-BE49-F238E27FC236}">
                  <a16:creationId xmlns:a16="http://schemas.microsoft.com/office/drawing/2014/main" id="{C969F927-7EF4-4863-85A9-1B5FF1E5F6AB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rgbClr val="663A7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1" name="椭圆 595">
              <a:extLst>
                <a:ext uri="{FF2B5EF4-FFF2-40B4-BE49-F238E27FC236}">
                  <a16:creationId xmlns:a16="http://schemas.microsoft.com/office/drawing/2014/main" id="{3B0523F3-4D51-49FF-96E1-61BCDCDF4EC3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583" name="组合 602">
            <a:extLst>
              <a:ext uri="{FF2B5EF4-FFF2-40B4-BE49-F238E27FC236}">
                <a16:creationId xmlns:a16="http://schemas.microsoft.com/office/drawing/2014/main" id="{5FB54F42-ADCB-4762-ABBB-D69CDA1E220D}"/>
              </a:ext>
            </a:extLst>
          </p:cNvPr>
          <p:cNvGrpSpPr/>
          <p:nvPr/>
        </p:nvGrpSpPr>
        <p:grpSpPr>
          <a:xfrm>
            <a:off x="3708115" y="6056860"/>
            <a:ext cx="1419137" cy="138550"/>
            <a:chOff x="3166157" y="1945699"/>
            <a:chExt cx="1267846" cy="123780"/>
          </a:xfrm>
          <a:solidFill>
            <a:schemeClr val="tx1"/>
          </a:solidFill>
        </p:grpSpPr>
        <p:cxnSp>
          <p:nvCxnSpPr>
            <p:cNvPr id="595" name="直接连接符 603">
              <a:extLst>
                <a:ext uri="{FF2B5EF4-FFF2-40B4-BE49-F238E27FC236}">
                  <a16:creationId xmlns:a16="http://schemas.microsoft.com/office/drawing/2014/main" id="{3E4641C7-B7B8-45FD-B4A5-9B2E1B7E34A9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6" name="椭圆 604">
              <a:extLst>
                <a:ext uri="{FF2B5EF4-FFF2-40B4-BE49-F238E27FC236}">
                  <a16:creationId xmlns:a16="http://schemas.microsoft.com/office/drawing/2014/main" id="{9E707002-6711-44C8-A024-C3F75A16780E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584" name="组合 605">
            <a:extLst>
              <a:ext uri="{FF2B5EF4-FFF2-40B4-BE49-F238E27FC236}">
                <a16:creationId xmlns:a16="http://schemas.microsoft.com/office/drawing/2014/main" id="{8560E26B-49A8-44C0-AD53-9C5B7BD75D48}"/>
              </a:ext>
            </a:extLst>
          </p:cNvPr>
          <p:cNvGrpSpPr/>
          <p:nvPr/>
        </p:nvGrpSpPr>
        <p:grpSpPr>
          <a:xfrm flipH="1">
            <a:off x="7804250" y="4796294"/>
            <a:ext cx="1082079" cy="138550"/>
            <a:chOff x="3166157" y="1945699"/>
            <a:chExt cx="966721" cy="123780"/>
          </a:xfrm>
          <a:solidFill>
            <a:srgbClr val="C00000"/>
          </a:solidFill>
        </p:grpSpPr>
        <p:cxnSp>
          <p:nvCxnSpPr>
            <p:cNvPr id="598" name="直接连接符 606">
              <a:extLst>
                <a:ext uri="{FF2B5EF4-FFF2-40B4-BE49-F238E27FC236}">
                  <a16:creationId xmlns:a16="http://schemas.microsoft.com/office/drawing/2014/main" id="{62AFD714-68F4-4161-8288-AFBCBABF65C5}"/>
                </a:ext>
              </a:extLst>
            </p:cNvPr>
            <p:cNvCxnSpPr/>
            <p:nvPr/>
          </p:nvCxnSpPr>
          <p:spPr>
            <a:xfrm flipH="1">
              <a:off x="3233469" y="2012479"/>
              <a:ext cx="89940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9" name="椭圆 607">
              <a:extLst>
                <a:ext uri="{FF2B5EF4-FFF2-40B4-BE49-F238E27FC236}">
                  <a16:creationId xmlns:a16="http://schemas.microsoft.com/office/drawing/2014/main" id="{D02EBB89-08EA-4066-A784-D09B29A6F937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605" name="文本框 1952">
            <a:extLst>
              <a:ext uri="{FF2B5EF4-FFF2-40B4-BE49-F238E27FC236}">
                <a16:creationId xmlns:a16="http://schemas.microsoft.com/office/drawing/2014/main" id="{00684BCE-0833-4D72-A524-B6F00E11F03C}"/>
              </a:ext>
            </a:extLst>
          </p:cNvPr>
          <p:cNvSpPr txBox="1"/>
          <p:nvPr/>
        </p:nvSpPr>
        <p:spPr>
          <a:xfrm>
            <a:off x="9211848" y="4544718"/>
            <a:ext cx="2519208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altLang="zh-CN" sz="2400" b="1" i="1" dirty="0" smtClean="0">
                <a:solidFill>
                  <a:schemeClr val="tx2"/>
                </a:solidFill>
                <a:ea typeface="方正正中黑简体" panose="02000000000000000000" pitchFamily="2" charset="-122"/>
              </a:rPr>
              <a:t>утверждение</a:t>
            </a:r>
            <a:endParaRPr lang="en-US" altLang="zh-CN" sz="2400" b="1" i="1" dirty="0">
              <a:solidFill>
                <a:schemeClr val="tx2"/>
              </a:solidFill>
              <a:ea typeface="方正正中黑简体" panose="02000000000000000000" pitchFamily="2" charset="-122"/>
            </a:endParaRPr>
          </a:p>
        </p:txBody>
      </p:sp>
      <p:sp>
        <p:nvSpPr>
          <p:cNvPr id="607" name="文本框 1952">
            <a:extLst>
              <a:ext uri="{FF2B5EF4-FFF2-40B4-BE49-F238E27FC236}">
                <a16:creationId xmlns:a16="http://schemas.microsoft.com/office/drawing/2014/main" id="{6A586EE9-7EAB-46A6-84F1-1CED8E6A0DDF}"/>
              </a:ext>
            </a:extLst>
          </p:cNvPr>
          <p:cNvSpPr txBox="1"/>
          <p:nvPr/>
        </p:nvSpPr>
        <p:spPr>
          <a:xfrm>
            <a:off x="443801" y="5869311"/>
            <a:ext cx="286846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altLang="zh-CN" sz="2400" b="1" i="1" dirty="0" smtClean="0">
                <a:solidFill>
                  <a:schemeClr val="accent2">
                    <a:lumMod val="75000"/>
                  </a:schemeClr>
                </a:solidFill>
                <a:ea typeface="方正正中黑简体" panose="02000000000000000000" pitchFamily="2" charset="-122"/>
              </a:rPr>
              <a:t>формирование</a:t>
            </a:r>
            <a:endParaRPr lang="en-US" altLang="zh-CN" sz="2400" b="1" i="1" dirty="0">
              <a:solidFill>
                <a:schemeClr val="accent2">
                  <a:lumMod val="75000"/>
                </a:schemeClr>
              </a:solidFill>
              <a:ea typeface="方正正中黑简体" panose="02000000000000000000" pitchFamily="2" charset="-122"/>
            </a:endParaRPr>
          </a:p>
        </p:txBody>
      </p:sp>
      <p:sp>
        <p:nvSpPr>
          <p:cNvPr id="609" name="文本框 1952">
            <a:extLst>
              <a:ext uri="{FF2B5EF4-FFF2-40B4-BE49-F238E27FC236}">
                <a16:creationId xmlns:a16="http://schemas.microsoft.com/office/drawing/2014/main" id="{ABD18881-7B10-4581-86DD-58C3369E3D5B}"/>
              </a:ext>
            </a:extLst>
          </p:cNvPr>
          <p:cNvSpPr txBox="1"/>
          <p:nvPr/>
        </p:nvSpPr>
        <p:spPr>
          <a:xfrm>
            <a:off x="4977977" y="591954"/>
            <a:ext cx="3395594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altLang="zh-CN" sz="2400" b="1" i="1" dirty="0" smtClean="0">
                <a:solidFill>
                  <a:srgbClr val="119C06"/>
                </a:solidFill>
                <a:ea typeface="方正正中黑简体" panose="02000000000000000000" pitchFamily="2" charset="-122"/>
              </a:rPr>
              <a:t>Опубликование</a:t>
            </a:r>
            <a:endParaRPr lang="en-US" altLang="zh-CN" sz="2400" b="1" i="1" dirty="0">
              <a:solidFill>
                <a:srgbClr val="119C06"/>
              </a:solidFill>
              <a:ea typeface="方正正中黑简体" panose="02000000000000000000" pitchFamily="2" charset="-122"/>
            </a:endParaRPr>
          </a:p>
        </p:txBody>
      </p:sp>
      <p:pic>
        <p:nvPicPr>
          <p:cNvPr id="611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0" t="13600" r="18200" b="12267"/>
          <a:stretch/>
        </p:blipFill>
        <p:spPr>
          <a:xfrm>
            <a:off x="579920" y="742599"/>
            <a:ext cx="2626394" cy="1778531"/>
          </a:xfrm>
          <a:prstGeom prst="rect">
            <a:avLst/>
          </a:prstGeom>
        </p:spPr>
      </p:pic>
      <p:sp>
        <p:nvSpPr>
          <p:cNvPr id="612" name="TextBox 611"/>
          <p:cNvSpPr txBox="1"/>
          <p:nvPr/>
        </p:nvSpPr>
        <p:spPr>
          <a:xfrm>
            <a:off x="0" y="226541"/>
            <a:ext cx="12192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altLang="zh-CN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Проект Бюджета Пудожского муниципального района на 2025 год и плановый период 2026 и 2027 годов</a:t>
            </a:r>
            <a:endParaRPr lang="zh-CN" altLang="en-US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587" name="TextBox 586"/>
          <p:cNvSpPr txBox="1"/>
          <p:nvPr/>
        </p:nvSpPr>
        <p:spPr>
          <a:xfrm>
            <a:off x="8419488" y="5100400"/>
            <a:ext cx="417204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altLang="zh-CN" sz="2000" b="1" i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28 ноября – основные параметры бюджета</a:t>
            </a:r>
            <a:endParaRPr lang="zh-CN" altLang="en-US" sz="2000" b="1" i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597" name="TextBox 596"/>
          <p:cNvSpPr txBox="1"/>
          <p:nvPr/>
        </p:nvSpPr>
        <p:spPr>
          <a:xfrm>
            <a:off x="7697067" y="2295339"/>
            <a:ext cx="417204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altLang="zh-CN" sz="2000" b="1" i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До 20 декабря – бюджет на 2025 год и плановый период</a:t>
            </a:r>
            <a:endParaRPr lang="zh-CN" altLang="en-US" sz="2000" b="1" i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600" name="文本框 1952">
            <a:extLst>
              <a:ext uri="{FF2B5EF4-FFF2-40B4-BE49-F238E27FC236}">
                <a16:creationId xmlns:a16="http://schemas.microsoft.com/office/drawing/2014/main" id="{00684BCE-0833-4D72-A524-B6F00E11F03C}"/>
              </a:ext>
            </a:extLst>
          </p:cNvPr>
          <p:cNvSpPr txBox="1"/>
          <p:nvPr/>
        </p:nvSpPr>
        <p:spPr>
          <a:xfrm>
            <a:off x="9034697" y="1684404"/>
            <a:ext cx="2519208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altLang="zh-CN" sz="2400" b="1" i="1" dirty="0" smtClean="0">
                <a:solidFill>
                  <a:schemeClr val="tx2"/>
                </a:solidFill>
                <a:ea typeface="方正正中黑简体" panose="02000000000000000000" pitchFamily="2" charset="-122"/>
              </a:rPr>
              <a:t>утверждение</a:t>
            </a:r>
            <a:endParaRPr lang="en-US" altLang="zh-CN" sz="2400" b="1" i="1" dirty="0">
              <a:solidFill>
                <a:schemeClr val="tx2"/>
              </a:solidFill>
              <a:ea typeface="方正正中黑简体" panose="02000000000000000000" pitchFamily="2" charset="-122"/>
            </a:endParaRPr>
          </a:p>
        </p:txBody>
      </p:sp>
      <p:grpSp>
        <p:nvGrpSpPr>
          <p:cNvPr id="608" name="组合 605">
            <a:extLst>
              <a:ext uri="{FF2B5EF4-FFF2-40B4-BE49-F238E27FC236}">
                <a16:creationId xmlns:a16="http://schemas.microsoft.com/office/drawing/2014/main" id="{8560E26B-49A8-44C0-AD53-9C5B7BD75D48}"/>
              </a:ext>
            </a:extLst>
          </p:cNvPr>
          <p:cNvGrpSpPr/>
          <p:nvPr/>
        </p:nvGrpSpPr>
        <p:grpSpPr>
          <a:xfrm flipH="1">
            <a:off x="7532960" y="1971026"/>
            <a:ext cx="1082079" cy="138550"/>
            <a:chOff x="3166157" y="1945699"/>
            <a:chExt cx="966721" cy="123780"/>
          </a:xfrm>
          <a:solidFill>
            <a:srgbClr val="C00000"/>
          </a:solidFill>
        </p:grpSpPr>
        <p:cxnSp>
          <p:nvCxnSpPr>
            <p:cNvPr id="610" name="直接连接符 606">
              <a:extLst>
                <a:ext uri="{FF2B5EF4-FFF2-40B4-BE49-F238E27FC236}">
                  <a16:creationId xmlns:a16="http://schemas.microsoft.com/office/drawing/2014/main" id="{62AFD714-68F4-4161-8288-AFBCBABF65C5}"/>
                </a:ext>
              </a:extLst>
            </p:cNvPr>
            <p:cNvCxnSpPr/>
            <p:nvPr/>
          </p:nvCxnSpPr>
          <p:spPr>
            <a:xfrm flipH="1">
              <a:off x="3233469" y="2012479"/>
              <a:ext cx="89940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3" name="椭圆 607">
              <a:extLst>
                <a:ext uri="{FF2B5EF4-FFF2-40B4-BE49-F238E27FC236}">
                  <a16:creationId xmlns:a16="http://schemas.microsoft.com/office/drawing/2014/main" id="{D02EBB89-08EA-4066-A784-D09B29A6F937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617" name="文本框 1952">
            <a:extLst>
              <a:ext uri="{FF2B5EF4-FFF2-40B4-BE49-F238E27FC236}">
                <a16:creationId xmlns:a16="http://schemas.microsoft.com/office/drawing/2014/main" id="{6A586EE9-7EAB-46A6-84F1-1CED8E6A0DDF}"/>
              </a:ext>
            </a:extLst>
          </p:cNvPr>
          <p:cNvSpPr txBox="1"/>
          <p:nvPr/>
        </p:nvSpPr>
        <p:spPr>
          <a:xfrm>
            <a:off x="405810" y="2498584"/>
            <a:ext cx="3116836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altLang="zh-CN" sz="2400" b="1" i="1" dirty="0" smtClean="0">
                <a:solidFill>
                  <a:schemeClr val="accent2">
                    <a:lumMod val="75000"/>
                  </a:schemeClr>
                </a:solidFill>
                <a:ea typeface="方正正中黑简体" panose="02000000000000000000" pitchFamily="2" charset="-122"/>
              </a:rPr>
              <a:t>Публичные слушания</a:t>
            </a:r>
            <a:endParaRPr lang="en-US" altLang="zh-CN" sz="2400" b="1" i="1" dirty="0">
              <a:solidFill>
                <a:schemeClr val="accent2">
                  <a:lumMod val="75000"/>
                </a:schemeClr>
              </a:solidFill>
              <a:ea typeface="方正正中黑简体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84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7"/>
          <p:cNvSpPr/>
          <p:nvPr/>
        </p:nvSpPr>
        <p:spPr>
          <a:xfrm flipH="1">
            <a:off x="6314721" y="300338"/>
            <a:ext cx="4794984" cy="67969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5" name="五边形 38"/>
          <p:cNvSpPr/>
          <p:nvPr/>
        </p:nvSpPr>
        <p:spPr>
          <a:xfrm flipH="1">
            <a:off x="6377490" y="1333666"/>
            <a:ext cx="4765126" cy="67969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6" name="五边形 41"/>
          <p:cNvSpPr/>
          <p:nvPr/>
        </p:nvSpPr>
        <p:spPr>
          <a:xfrm flipH="1">
            <a:off x="6322422" y="2338719"/>
            <a:ext cx="4917911" cy="67969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7" name="五边形 42"/>
          <p:cNvSpPr/>
          <p:nvPr/>
        </p:nvSpPr>
        <p:spPr>
          <a:xfrm flipH="1">
            <a:off x="6476890" y="3283351"/>
            <a:ext cx="4750380" cy="67969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8" name="五边形 43"/>
          <p:cNvSpPr/>
          <p:nvPr/>
        </p:nvSpPr>
        <p:spPr>
          <a:xfrm flipH="1">
            <a:off x="6508885" y="5074248"/>
            <a:ext cx="4679195" cy="67969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9" name="五边形 44"/>
          <p:cNvSpPr/>
          <p:nvPr/>
        </p:nvSpPr>
        <p:spPr>
          <a:xfrm flipH="1">
            <a:off x="6490390" y="4154101"/>
            <a:ext cx="4619313" cy="67969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10" name="五边形 1"/>
          <p:cNvSpPr/>
          <p:nvPr/>
        </p:nvSpPr>
        <p:spPr>
          <a:xfrm>
            <a:off x="0" y="0"/>
            <a:ext cx="5421086" cy="68580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192339" y="831610"/>
            <a:ext cx="3682300" cy="7848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РАСХОДЫ БЮДЖЕТА </a:t>
            </a:r>
            <a:r>
              <a:rPr lang="ru-RU" altLang="zh-CN" sz="27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тыс.руб.</a:t>
            </a:r>
            <a:endParaRPr lang="zh-CN" altLang="en-US" sz="2700" b="1" dirty="0">
              <a:solidFill>
                <a:schemeClr val="tx1">
                  <a:lumMod val="85000"/>
                  <a:lumOff val="15000"/>
                </a:schemeClr>
              </a:solidFill>
              <a:latin typeface="Agency FB" pitchFamily="34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8516" y="2946113"/>
            <a:ext cx="3559635" cy="623248"/>
          </a:xfrm>
          <a:prstGeom prst="rect">
            <a:avLst/>
          </a:prstGeom>
          <a:noFill/>
        </p:spPr>
        <p:txBody>
          <a:bodyPr wrap="square" lIns="68578" tIns="34290" rIns="68578" bIns="34290" rtlCol="0">
            <a:spAutoFit/>
          </a:bodyPr>
          <a:lstStyle/>
          <a:p>
            <a:r>
              <a:rPr lang="ru-RU" altLang="zh-CN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843 585,39</a:t>
            </a:r>
            <a:endParaRPr lang="zh-CN" alt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文本框 9"/>
          <p:cNvSpPr txBox="1"/>
          <p:nvPr/>
        </p:nvSpPr>
        <p:spPr>
          <a:xfrm>
            <a:off x="6717007" y="467420"/>
            <a:ext cx="3604725" cy="307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1"/>
            <a:r>
              <a:rPr lang="ru-RU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itchFamily="34" charset="-122"/>
              </a:rPr>
              <a:t>Образование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ea typeface="微软雅黑" pitchFamily="34" charset="-122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6752120" y="3448304"/>
            <a:ext cx="452189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1"/>
            <a:r>
              <a:rPr lang="ru-RU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微软雅黑" pitchFamily="34" charset="-122"/>
              </a:rPr>
              <a:t>Общегосударственные</a:t>
            </a:r>
            <a:r>
              <a:rPr lang="ru-RU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ru-RU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расходы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文本框 9"/>
          <p:cNvSpPr txBox="1"/>
          <p:nvPr/>
        </p:nvSpPr>
        <p:spPr>
          <a:xfrm>
            <a:off x="6257108" y="2396888"/>
            <a:ext cx="485759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1"/>
            <a:r>
              <a:rPr lang="ru-RU" altLang="zh-CN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itchFamily="34" charset="-122"/>
              </a:rPr>
              <a:t>Национальная</a:t>
            </a:r>
            <a:r>
              <a:rPr lang="ru-RU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 оборона, национальная экономика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6625567" y="1386583"/>
            <a:ext cx="470978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1"/>
            <a:r>
              <a:rPr lang="ru-RU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微软雅黑" pitchFamily="34" charset="-122"/>
              </a:rPr>
              <a:t>Жилищно-коммунальное</a:t>
            </a:r>
          </a:p>
          <a:p>
            <a:pPr lvl="1"/>
            <a:r>
              <a:rPr lang="ru-RU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ru-RU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хозяйство 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文本框 9"/>
          <p:cNvSpPr txBox="1"/>
          <p:nvPr/>
        </p:nvSpPr>
        <p:spPr>
          <a:xfrm>
            <a:off x="6766236" y="4328457"/>
            <a:ext cx="4378171" cy="307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1"/>
            <a:r>
              <a:rPr lang="ru-RU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Культура, </a:t>
            </a:r>
            <a:r>
              <a:rPr lang="ru-RU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itchFamily="34" charset="-122"/>
              </a:rPr>
              <a:t>кинематография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ea typeface="微软雅黑" pitchFamily="34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7172539" y="5089825"/>
            <a:ext cx="288907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1"/>
            <a:r>
              <a:rPr lang="ru-RU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Социальная политика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TextBox 20"/>
          <p:cNvSpPr txBox="1"/>
          <p:nvPr/>
        </p:nvSpPr>
        <p:spPr>
          <a:xfrm>
            <a:off x="5341282" y="413681"/>
            <a:ext cx="10720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altLang="zh-CN" sz="2400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80,62%</a:t>
            </a:r>
            <a:endParaRPr lang="zh-CN" altLang="en-US" sz="2400" spc="300" dirty="0">
              <a:solidFill>
                <a:schemeClr val="tx1">
                  <a:lumMod val="50000"/>
                  <a:lumOff val="50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5392146" y="1475262"/>
            <a:ext cx="65562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altLang="zh-CN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1,79%</a:t>
            </a:r>
            <a:endParaRPr lang="zh-CN" altLang="en-US" sz="2800" dirty="0">
              <a:solidFill>
                <a:schemeClr val="tx1">
                  <a:lumMod val="50000"/>
                  <a:lumOff val="50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38951" y="2421424"/>
            <a:ext cx="82073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altLang="zh-CN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0,55 </a:t>
            </a:r>
            <a:r>
              <a:rPr lang="ru-RU" altLang="zh-CN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%</a:t>
            </a:r>
            <a:endParaRPr lang="zh-CN" altLang="en-US" sz="2800" dirty="0">
              <a:solidFill>
                <a:schemeClr val="tx1">
                  <a:lumMod val="50000"/>
                  <a:lumOff val="50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2" name="TextBox 20"/>
          <p:cNvSpPr txBox="1"/>
          <p:nvPr/>
        </p:nvSpPr>
        <p:spPr>
          <a:xfrm>
            <a:off x="5614744" y="3332156"/>
            <a:ext cx="75982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altLang="zh-CN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6,09%</a:t>
            </a:r>
            <a:endParaRPr lang="zh-CN" altLang="en-US" sz="2800" dirty="0">
              <a:solidFill>
                <a:schemeClr val="tx1">
                  <a:lumMod val="50000"/>
                  <a:lumOff val="50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3" name="TextBox 20"/>
          <p:cNvSpPr txBox="1"/>
          <p:nvPr/>
        </p:nvSpPr>
        <p:spPr>
          <a:xfrm>
            <a:off x="5629629" y="4250044"/>
            <a:ext cx="67807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altLang="zh-CN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3,16%</a:t>
            </a:r>
            <a:endParaRPr lang="zh-CN" altLang="en-US" sz="2800" dirty="0">
              <a:solidFill>
                <a:schemeClr val="tx1">
                  <a:lumMod val="50000"/>
                  <a:lumOff val="50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4" name="TextBox 20"/>
          <p:cNvSpPr txBox="1"/>
          <p:nvPr/>
        </p:nvSpPr>
        <p:spPr>
          <a:xfrm>
            <a:off x="5634655" y="5218577"/>
            <a:ext cx="649217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altLang="zh-CN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4,41%</a:t>
            </a:r>
            <a:endParaRPr lang="zh-CN" altLang="en-US" sz="2800" dirty="0">
              <a:solidFill>
                <a:schemeClr val="tx1">
                  <a:lumMod val="50000"/>
                  <a:lumOff val="50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38" name="五边形 44"/>
          <p:cNvSpPr/>
          <p:nvPr/>
        </p:nvSpPr>
        <p:spPr>
          <a:xfrm flipH="1">
            <a:off x="6521617" y="5936936"/>
            <a:ext cx="4790816" cy="67969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40" name="文本框 9"/>
          <p:cNvSpPr txBox="1"/>
          <p:nvPr/>
        </p:nvSpPr>
        <p:spPr>
          <a:xfrm>
            <a:off x="7054972" y="6087290"/>
            <a:ext cx="30739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1"/>
            <a:r>
              <a:rPr lang="ru-RU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Прочие разделы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TextBox 20"/>
          <p:cNvSpPr txBox="1"/>
          <p:nvPr/>
        </p:nvSpPr>
        <p:spPr>
          <a:xfrm>
            <a:off x="5498030" y="6079939"/>
            <a:ext cx="95502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altLang="zh-CN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3,38%</a:t>
            </a:r>
            <a:endParaRPr lang="zh-CN" altLang="en-US" sz="2800" dirty="0">
              <a:solidFill>
                <a:schemeClr val="tx1">
                  <a:lumMod val="50000"/>
                  <a:lumOff val="50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1703" y="4405194"/>
            <a:ext cx="3559635" cy="315472"/>
          </a:xfrm>
          <a:prstGeom prst="rect">
            <a:avLst/>
          </a:prstGeom>
          <a:noFill/>
        </p:spPr>
        <p:txBody>
          <a:bodyPr wrap="square" lIns="68578" tIns="34290" rIns="68578" bIns="34290" rtlCol="0">
            <a:spAutoFit/>
          </a:bodyPr>
          <a:lstStyle/>
          <a:p>
            <a:r>
              <a:rPr lang="ru-RU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itchFamily="34" charset="-122"/>
              </a:rPr>
              <a:t>893520,32-  2024 год</a:t>
            </a:r>
            <a:endParaRPr lang="zh-CN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itchFamily="34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0146" y="4093796"/>
            <a:ext cx="3559635" cy="315472"/>
          </a:xfrm>
          <a:prstGeom prst="rect">
            <a:avLst/>
          </a:prstGeom>
          <a:noFill/>
        </p:spPr>
        <p:txBody>
          <a:bodyPr wrap="square" lIns="68578" tIns="34290" rIns="68578" bIns="34290" rtlCol="0">
            <a:spAutoFit/>
          </a:bodyPr>
          <a:lstStyle/>
          <a:p>
            <a:r>
              <a:rPr lang="ru-RU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itchFamily="34" charset="-122"/>
              </a:rPr>
              <a:t>895 232,74 - 2023 год</a:t>
            </a:r>
            <a:endParaRPr lang="zh-CN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itchFamily="34" charset="-122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10739080" y="4112089"/>
            <a:ext cx="856311" cy="856311"/>
            <a:chOff x="8694638" y="1692077"/>
            <a:chExt cx="1064104" cy="1064104"/>
          </a:xfrm>
        </p:grpSpPr>
        <p:grpSp>
          <p:nvGrpSpPr>
            <p:cNvPr id="29" name="Группа 126"/>
            <p:cNvGrpSpPr/>
            <p:nvPr/>
          </p:nvGrpSpPr>
          <p:grpSpPr>
            <a:xfrm>
              <a:off x="8694638" y="1692077"/>
              <a:ext cx="1064104" cy="1064104"/>
              <a:chOff x="2645966" y="1914103"/>
              <a:chExt cx="1064104" cy="1064104"/>
            </a:xfrm>
          </p:grpSpPr>
          <p:sp>
            <p:nvSpPr>
              <p:cNvPr id="31" name="原创设计师QQ598969553          _4"/>
              <p:cNvSpPr/>
              <p:nvPr/>
            </p:nvSpPr>
            <p:spPr>
              <a:xfrm>
                <a:off x="2645966" y="1914103"/>
                <a:ext cx="1064104" cy="1064104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32" name="Группа 129"/>
              <p:cNvGrpSpPr/>
              <p:nvPr/>
            </p:nvGrpSpPr>
            <p:grpSpPr>
              <a:xfrm>
                <a:off x="2645966" y="1914103"/>
                <a:ext cx="1064104" cy="1064104"/>
                <a:chOff x="2645966" y="1914103"/>
                <a:chExt cx="1064104" cy="1064104"/>
              </a:xfrm>
            </p:grpSpPr>
            <p:sp>
              <p:nvSpPr>
                <p:cNvPr id="33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34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7187234"/>
                    <a:gd name="adj2" fmla="val 20198488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6594" y="2007681"/>
              <a:ext cx="418391" cy="418391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5" name="Группа 34"/>
          <p:cNvGrpSpPr/>
          <p:nvPr/>
        </p:nvGrpSpPr>
        <p:grpSpPr>
          <a:xfrm rot="18653552">
            <a:off x="10773757" y="176669"/>
            <a:ext cx="860587" cy="860588"/>
            <a:chOff x="4622135" y="1688799"/>
            <a:chExt cx="1496152" cy="1496153"/>
          </a:xfrm>
        </p:grpSpPr>
        <p:grpSp>
          <p:nvGrpSpPr>
            <p:cNvPr id="36" name="Группа 150"/>
            <p:cNvGrpSpPr/>
            <p:nvPr/>
          </p:nvGrpSpPr>
          <p:grpSpPr>
            <a:xfrm>
              <a:off x="4622135" y="1688799"/>
              <a:ext cx="1496152" cy="1496153"/>
              <a:chOff x="4372015" y="5076894"/>
              <a:chExt cx="1496152" cy="1496153"/>
            </a:xfrm>
          </p:grpSpPr>
          <p:sp>
            <p:nvSpPr>
              <p:cNvPr id="39" name="原创设计师QQ598969553          _6"/>
              <p:cNvSpPr/>
              <p:nvPr/>
            </p:nvSpPr>
            <p:spPr>
              <a:xfrm>
                <a:off x="4372015" y="5076895"/>
                <a:ext cx="1496152" cy="1496152"/>
              </a:xfrm>
              <a:prstGeom prst="arc">
                <a:avLst>
                  <a:gd name="adj1" fmla="val 16018236"/>
                  <a:gd name="adj2" fmla="val 15912945"/>
                </a:avLst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sp>
            <p:nvSpPr>
              <p:cNvPr id="41" name="原创设计师QQ598969553          _6"/>
              <p:cNvSpPr/>
              <p:nvPr/>
            </p:nvSpPr>
            <p:spPr>
              <a:xfrm>
                <a:off x="4372015" y="5076894"/>
                <a:ext cx="1496152" cy="1496151"/>
              </a:xfrm>
              <a:prstGeom prst="arc">
                <a:avLst>
                  <a:gd name="adj1" fmla="val 19256893"/>
                  <a:gd name="adj2" fmla="val 7946510"/>
                </a:avLst>
              </a:prstGeom>
              <a:noFill/>
              <a:ln w="101600" cap="sq" cmpd="sng">
                <a:solidFill>
                  <a:schemeClr val="accent2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43" name="原创设计师QQ598969553          _20"/>
              <p:cNvGrpSpPr/>
              <p:nvPr/>
            </p:nvGrpSpPr>
            <p:grpSpPr>
              <a:xfrm>
                <a:off x="4857460" y="5562348"/>
                <a:ext cx="525252" cy="525256"/>
                <a:chOff x="1628775" y="3155950"/>
                <a:chExt cx="552450" cy="552451"/>
              </a:xfrm>
              <a:solidFill>
                <a:schemeClr val="bg1"/>
              </a:solidFill>
            </p:grpSpPr>
            <p:sp>
              <p:nvSpPr>
                <p:cNvPr id="45" name="Freeform 55"/>
                <p:cNvSpPr>
                  <a:spLocks/>
                </p:cNvSpPr>
                <p:nvPr/>
              </p:nvSpPr>
              <p:spPr bwMode="auto">
                <a:xfrm>
                  <a:off x="1787525" y="3159125"/>
                  <a:ext cx="106363" cy="111125"/>
                </a:xfrm>
                <a:custGeom>
                  <a:avLst/>
                  <a:gdLst>
                    <a:gd name="T0" fmla="*/ 0 w 37"/>
                    <a:gd name="T1" fmla="*/ 39 h 39"/>
                    <a:gd name="T2" fmla="*/ 37 w 37"/>
                    <a:gd name="T3" fmla="*/ 39 h 39"/>
                    <a:gd name="T4" fmla="*/ 37 w 37"/>
                    <a:gd name="T5" fmla="*/ 0 h 39"/>
                    <a:gd name="T6" fmla="*/ 0 w 37"/>
                    <a:gd name="T7" fmla="*/ 39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" h="39">
                      <a:moveTo>
                        <a:pt x="0" y="39"/>
                      </a:moveTo>
                      <a:cubicBezTo>
                        <a:pt x="37" y="39"/>
                        <a:pt x="37" y="39"/>
                        <a:pt x="37" y="39"/>
                      </a:cubicBezTo>
                      <a:cubicBezTo>
                        <a:pt x="37" y="0"/>
                        <a:pt x="37" y="0"/>
                        <a:pt x="37" y="0"/>
                      </a:cubicBezTo>
                      <a:cubicBezTo>
                        <a:pt x="22" y="2"/>
                        <a:pt x="9" y="17"/>
                        <a:pt x="0" y="3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6" name="Freeform 56"/>
                <p:cNvSpPr>
                  <a:spLocks/>
                </p:cNvSpPr>
                <p:nvPr/>
              </p:nvSpPr>
              <p:spPr bwMode="auto">
                <a:xfrm>
                  <a:off x="1760538" y="3297238"/>
                  <a:ext cx="133350" cy="123825"/>
                </a:xfrm>
                <a:custGeom>
                  <a:avLst/>
                  <a:gdLst>
                    <a:gd name="T0" fmla="*/ 46 w 46"/>
                    <a:gd name="T1" fmla="*/ 43 h 43"/>
                    <a:gd name="T2" fmla="*/ 46 w 46"/>
                    <a:gd name="T3" fmla="*/ 0 h 43"/>
                    <a:gd name="T4" fmla="*/ 7 w 46"/>
                    <a:gd name="T5" fmla="*/ 0 h 43"/>
                    <a:gd name="T6" fmla="*/ 0 w 46"/>
                    <a:gd name="T7" fmla="*/ 43 h 43"/>
                    <a:gd name="T8" fmla="*/ 46 w 46"/>
                    <a:gd name="T9" fmla="*/ 43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43">
                      <a:moveTo>
                        <a:pt x="46" y="43"/>
                      </a:moveTo>
                      <a:cubicBezTo>
                        <a:pt x="46" y="0"/>
                        <a:pt x="46" y="0"/>
                        <a:pt x="46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3" y="13"/>
                        <a:pt x="1" y="27"/>
                        <a:pt x="0" y="43"/>
                      </a:cubicBezTo>
                      <a:lnTo>
                        <a:pt x="46" y="4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7" name="Freeform 57"/>
                <p:cNvSpPr>
                  <a:spLocks/>
                </p:cNvSpPr>
                <p:nvPr/>
              </p:nvSpPr>
              <p:spPr bwMode="auto">
                <a:xfrm>
                  <a:off x="1916113" y="3159125"/>
                  <a:ext cx="103188" cy="111125"/>
                </a:xfrm>
                <a:custGeom>
                  <a:avLst/>
                  <a:gdLst>
                    <a:gd name="T0" fmla="*/ 0 w 36"/>
                    <a:gd name="T1" fmla="*/ 0 h 39"/>
                    <a:gd name="T2" fmla="*/ 0 w 36"/>
                    <a:gd name="T3" fmla="*/ 39 h 39"/>
                    <a:gd name="T4" fmla="*/ 36 w 36"/>
                    <a:gd name="T5" fmla="*/ 39 h 39"/>
                    <a:gd name="T6" fmla="*/ 0 w 36"/>
                    <a:gd name="T7" fmla="*/ 0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9">
                      <a:moveTo>
                        <a:pt x="0" y="0"/>
                      </a:moveTo>
                      <a:cubicBezTo>
                        <a:pt x="0" y="39"/>
                        <a:pt x="0" y="39"/>
                        <a:pt x="0" y="39"/>
                      </a:cubicBezTo>
                      <a:cubicBezTo>
                        <a:pt x="36" y="39"/>
                        <a:pt x="36" y="39"/>
                        <a:pt x="36" y="39"/>
                      </a:cubicBezTo>
                      <a:cubicBezTo>
                        <a:pt x="27" y="17"/>
                        <a:pt x="14" y="2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8" name="Freeform 58"/>
                <p:cNvSpPr>
                  <a:spLocks/>
                </p:cNvSpPr>
                <p:nvPr/>
              </p:nvSpPr>
              <p:spPr bwMode="auto">
                <a:xfrm>
                  <a:off x="1628775" y="3446463"/>
                  <a:ext cx="127000" cy="123825"/>
                </a:xfrm>
                <a:custGeom>
                  <a:avLst/>
                  <a:gdLst>
                    <a:gd name="T0" fmla="*/ 38 w 44"/>
                    <a:gd name="T1" fmla="*/ 0 h 43"/>
                    <a:gd name="T2" fmla="*/ 0 w 44"/>
                    <a:gd name="T3" fmla="*/ 0 h 43"/>
                    <a:gd name="T4" fmla="*/ 12 w 44"/>
                    <a:gd name="T5" fmla="*/ 43 h 43"/>
                    <a:gd name="T6" fmla="*/ 13 w 44"/>
                    <a:gd name="T7" fmla="*/ 43 h 43"/>
                    <a:gd name="T8" fmla="*/ 44 w 44"/>
                    <a:gd name="T9" fmla="*/ 43 h 43"/>
                    <a:gd name="T10" fmla="*/ 38 w 44"/>
                    <a:gd name="T11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4" h="43">
                      <a:moveTo>
                        <a:pt x="3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5"/>
                        <a:pt x="4" y="30"/>
                        <a:pt x="12" y="43"/>
                      </a:cubicBezTo>
                      <a:cubicBezTo>
                        <a:pt x="12" y="43"/>
                        <a:pt x="12" y="43"/>
                        <a:pt x="13" y="43"/>
                      </a:cubicBezTo>
                      <a:cubicBezTo>
                        <a:pt x="44" y="43"/>
                        <a:pt x="44" y="43"/>
                        <a:pt x="44" y="43"/>
                      </a:cubicBezTo>
                      <a:cubicBezTo>
                        <a:pt x="41" y="30"/>
                        <a:pt x="38" y="15"/>
                        <a:pt x="3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9" name="Freeform 59"/>
                <p:cNvSpPr>
                  <a:spLocks/>
                </p:cNvSpPr>
                <p:nvPr/>
              </p:nvSpPr>
              <p:spPr bwMode="auto">
                <a:xfrm>
                  <a:off x="2051050" y="3446463"/>
                  <a:ext cx="130175" cy="123825"/>
                </a:xfrm>
                <a:custGeom>
                  <a:avLst/>
                  <a:gdLst>
                    <a:gd name="T0" fmla="*/ 6 w 45"/>
                    <a:gd name="T1" fmla="*/ 0 h 43"/>
                    <a:gd name="T2" fmla="*/ 0 w 45"/>
                    <a:gd name="T3" fmla="*/ 43 h 43"/>
                    <a:gd name="T4" fmla="*/ 31 w 45"/>
                    <a:gd name="T5" fmla="*/ 43 h 43"/>
                    <a:gd name="T6" fmla="*/ 33 w 45"/>
                    <a:gd name="T7" fmla="*/ 43 h 43"/>
                    <a:gd name="T8" fmla="*/ 45 w 45"/>
                    <a:gd name="T9" fmla="*/ 0 h 43"/>
                    <a:gd name="T10" fmla="*/ 6 w 45"/>
                    <a:gd name="T11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5" h="43">
                      <a:moveTo>
                        <a:pt x="6" y="0"/>
                      </a:moveTo>
                      <a:cubicBezTo>
                        <a:pt x="6" y="15"/>
                        <a:pt x="4" y="30"/>
                        <a:pt x="0" y="43"/>
                      </a:cubicBezTo>
                      <a:cubicBezTo>
                        <a:pt x="31" y="43"/>
                        <a:pt x="31" y="43"/>
                        <a:pt x="31" y="43"/>
                      </a:cubicBezTo>
                      <a:cubicBezTo>
                        <a:pt x="32" y="43"/>
                        <a:pt x="32" y="43"/>
                        <a:pt x="33" y="43"/>
                      </a:cubicBezTo>
                      <a:cubicBezTo>
                        <a:pt x="40" y="30"/>
                        <a:pt x="44" y="15"/>
                        <a:pt x="45" y="0"/>
                      </a:cubicBezTo>
                      <a:lnTo>
                        <a:pt x="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0" name="Freeform 60"/>
                <p:cNvSpPr>
                  <a:spLocks/>
                </p:cNvSpPr>
                <p:nvPr/>
              </p:nvSpPr>
              <p:spPr bwMode="auto">
                <a:xfrm>
                  <a:off x="1760538" y="3446463"/>
                  <a:ext cx="133350" cy="123825"/>
                </a:xfrm>
                <a:custGeom>
                  <a:avLst/>
                  <a:gdLst>
                    <a:gd name="T0" fmla="*/ 46 w 46"/>
                    <a:gd name="T1" fmla="*/ 0 h 43"/>
                    <a:gd name="T2" fmla="*/ 0 w 46"/>
                    <a:gd name="T3" fmla="*/ 0 h 43"/>
                    <a:gd name="T4" fmla="*/ 7 w 46"/>
                    <a:gd name="T5" fmla="*/ 43 h 43"/>
                    <a:gd name="T6" fmla="*/ 46 w 46"/>
                    <a:gd name="T7" fmla="*/ 43 h 43"/>
                    <a:gd name="T8" fmla="*/ 46 w 46"/>
                    <a:gd name="T9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43">
                      <a:moveTo>
                        <a:pt x="46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15"/>
                        <a:pt x="3" y="30"/>
                        <a:pt x="7" y="43"/>
                      </a:cubicBezTo>
                      <a:cubicBezTo>
                        <a:pt x="46" y="43"/>
                        <a:pt x="46" y="43"/>
                        <a:pt x="46" y="43"/>
                      </a:cubicBezTo>
                      <a:lnTo>
                        <a:pt x="4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1" name="Freeform 61"/>
                <p:cNvSpPr>
                  <a:spLocks/>
                </p:cNvSpPr>
                <p:nvPr/>
              </p:nvSpPr>
              <p:spPr bwMode="auto">
                <a:xfrm>
                  <a:off x="1628775" y="3294063"/>
                  <a:ext cx="127000" cy="127000"/>
                </a:xfrm>
                <a:custGeom>
                  <a:avLst/>
                  <a:gdLst>
                    <a:gd name="T0" fmla="*/ 38 w 44"/>
                    <a:gd name="T1" fmla="*/ 44 h 44"/>
                    <a:gd name="T2" fmla="*/ 44 w 44"/>
                    <a:gd name="T3" fmla="*/ 1 h 44"/>
                    <a:gd name="T4" fmla="*/ 13 w 44"/>
                    <a:gd name="T5" fmla="*/ 1 h 44"/>
                    <a:gd name="T6" fmla="*/ 12 w 44"/>
                    <a:gd name="T7" fmla="*/ 0 h 44"/>
                    <a:gd name="T8" fmla="*/ 0 w 44"/>
                    <a:gd name="T9" fmla="*/ 44 h 44"/>
                    <a:gd name="T10" fmla="*/ 38 w 44"/>
                    <a:gd name="T11" fmla="*/ 44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4" h="44">
                      <a:moveTo>
                        <a:pt x="38" y="44"/>
                      </a:moveTo>
                      <a:cubicBezTo>
                        <a:pt x="38" y="29"/>
                        <a:pt x="41" y="14"/>
                        <a:pt x="44" y="1"/>
                      </a:cubicBezTo>
                      <a:cubicBezTo>
                        <a:pt x="13" y="1"/>
                        <a:pt x="13" y="1"/>
                        <a:pt x="13" y="1"/>
                      </a:cubicBezTo>
                      <a:cubicBezTo>
                        <a:pt x="12" y="1"/>
                        <a:pt x="12" y="1"/>
                        <a:pt x="12" y="0"/>
                      </a:cubicBezTo>
                      <a:cubicBezTo>
                        <a:pt x="4" y="14"/>
                        <a:pt x="0" y="28"/>
                        <a:pt x="0" y="44"/>
                      </a:cubicBezTo>
                      <a:lnTo>
                        <a:pt x="38" y="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2" name="Freeform 62"/>
                <p:cNvSpPr>
                  <a:spLocks/>
                </p:cNvSpPr>
                <p:nvPr/>
              </p:nvSpPr>
              <p:spPr bwMode="auto">
                <a:xfrm>
                  <a:off x="1916113" y="3297238"/>
                  <a:ext cx="130175" cy="123825"/>
                </a:xfrm>
                <a:custGeom>
                  <a:avLst/>
                  <a:gdLst>
                    <a:gd name="T0" fmla="*/ 45 w 45"/>
                    <a:gd name="T1" fmla="*/ 43 h 43"/>
                    <a:gd name="T2" fmla="*/ 38 w 45"/>
                    <a:gd name="T3" fmla="*/ 0 h 43"/>
                    <a:gd name="T4" fmla="*/ 0 w 45"/>
                    <a:gd name="T5" fmla="*/ 0 h 43"/>
                    <a:gd name="T6" fmla="*/ 0 w 45"/>
                    <a:gd name="T7" fmla="*/ 43 h 43"/>
                    <a:gd name="T8" fmla="*/ 45 w 45"/>
                    <a:gd name="T9" fmla="*/ 43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43">
                      <a:moveTo>
                        <a:pt x="45" y="43"/>
                      </a:moveTo>
                      <a:cubicBezTo>
                        <a:pt x="45" y="27"/>
                        <a:pt x="42" y="13"/>
                        <a:pt x="3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3"/>
                        <a:pt x="0" y="43"/>
                        <a:pt x="0" y="43"/>
                      </a:cubicBezTo>
                      <a:lnTo>
                        <a:pt x="45" y="4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3" name="Freeform 63"/>
                <p:cNvSpPr>
                  <a:spLocks/>
                </p:cNvSpPr>
                <p:nvPr/>
              </p:nvSpPr>
              <p:spPr bwMode="auto">
                <a:xfrm>
                  <a:off x="1674813" y="3155950"/>
                  <a:ext cx="163513" cy="114300"/>
                </a:xfrm>
                <a:custGeom>
                  <a:avLst/>
                  <a:gdLst>
                    <a:gd name="T0" fmla="*/ 31 w 57"/>
                    <a:gd name="T1" fmla="*/ 40 h 40"/>
                    <a:gd name="T2" fmla="*/ 57 w 57"/>
                    <a:gd name="T3" fmla="*/ 0 h 40"/>
                    <a:gd name="T4" fmla="*/ 0 w 57"/>
                    <a:gd name="T5" fmla="*/ 40 h 40"/>
                    <a:gd name="T6" fmla="*/ 31 w 57"/>
                    <a:gd name="T7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31" y="40"/>
                      </a:moveTo>
                      <a:cubicBezTo>
                        <a:pt x="37" y="23"/>
                        <a:pt x="46" y="9"/>
                        <a:pt x="57" y="0"/>
                      </a:cubicBezTo>
                      <a:cubicBezTo>
                        <a:pt x="34" y="6"/>
                        <a:pt x="14" y="21"/>
                        <a:pt x="0" y="40"/>
                      </a:cubicBezTo>
                      <a:lnTo>
                        <a:pt x="31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4" name="Freeform 64"/>
                <p:cNvSpPr>
                  <a:spLocks/>
                </p:cNvSpPr>
                <p:nvPr/>
              </p:nvSpPr>
              <p:spPr bwMode="auto">
                <a:xfrm>
                  <a:off x="1674813" y="3592513"/>
                  <a:ext cx="163513" cy="115888"/>
                </a:xfrm>
                <a:custGeom>
                  <a:avLst/>
                  <a:gdLst>
                    <a:gd name="T0" fmla="*/ 31 w 57"/>
                    <a:gd name="T1" fmla="*/ 0 h 40"/>
                    <a:gd name="T2" fmla="*/ 0 w 57"/>
                    <a:gd name="T3" fmla="*/ 0 h 40"/>
                    <a:gd name="T4" fmla="*/ 57 w 57"/>
                    <a:gd name="T5" fmla="*/ 40 h 40"/>
                    <a:gd name="T6" fmla="*/ 31 w 57"/>
                    <a:gd name="T7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3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4" y="20"/>
                        <a:pt x="34" y="35"/>
                        <a:pt x="57" y="40"/>
                      </a:cubicBezTo>
                      <a:cubicBezTo>
                        <a:pt x="46" y="32"/>
                        <a:pt x="37" y="18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5" name="Freeform 65"/>
                <p:cNvSpPr>
                  <a:spLocks/>
                </p:cNvSpPr>
                <p:nvPr/>
              </p:nvSpPr>
              <p:spPr bwMode="auto">
                <a:xfrm>
                  <a:off x="1968500" y="3155950"/>
                  <a:ext cx="163513" cy="114300"/>
                </a:xfrm>
                <a:custGeom>
                  <a:avLst/>
                  <a:gdLst>
                    <a:gd name="T0" fmla="*/ 26 w 57"/>
                    <a:gd name="T1" fmla="*/ 40 h 40"/>
                    <a:gd name="T2" fmla="*/ 57 w 57"/>
                    <a:gd name="T3" fmla="*/ 40 h 40"/>
                    <a:gd name="T4" fmla="*/ 0 w 57"/>
                    <a:gd name="T5" fmla="*/ 0 h 40"/>
                    <a:gd name="T6" fmla="*/ 26 w 57"/>
                    <a:gd name="T7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26" y="40"/>
                      </a:moveTo>
                      <a:cubicBezTo>
                        <a:pt x="57" y="40"/>
                        <a:pt x="57" y="40"/>
                        <a:pt x="57" y="40"/>
                      </a:cubicBezTo>
                      <a:cubicBezTo>
                        <a:pt x="43" y="21"/>
                        <a:pt x="23" y="6"/>
                        <a:pt x="0" y="0"/>
                      </a:cubicBezTo>
                      <a:cubicBezTo>
                        <a:pt x="11" y="9"/>
                        <a:pt x="20" y="23"/>
                        <a:pt x="26" y="4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6" name="Freeform 66"/>
                <p:cNvSpPr>
                  <a:spLocks/>
                </p:cNvSpPr>
                <p:nvPr/>
              </p:nvSpPr>
              <p:spPr bwMode="auto">
                <a:xfrm>
                  <a:off x="1968500" y="3592513"/>
                  <a:ext cx="163513" cy="115888"/>
                </a:xfrm>
                <a:custGeom>
                  <a:avLst/>
                  <a:gdLst>
                    <a:gd name="T0" fmla="*/ 26 w 57"/>
                    <a:gd name="T1" fmla="*/ 0 h 40"/>
                    <a:gd name="T2" fmla="*/ 0 w 57"/>
                    <a:gd name="T3" fmla="*/ 40 h 40"/>
                    <a:gd name="T4" fmla="*/ 57 w 57"/>
                    <a:gd name="T5" fmla="*/ 0 h 40"/>
                    <a:gd name="T6" fmla="*/ 26 w 57"/>
                    <a:gd name="T7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26" y="0"/>
                      </a:moveTo>
                      <a:cubicBezTo>
                        <a:pt x="20" y="18"/>
                        <a:pt x="11" y="32"/>
                        <a:pt x="0" y="40"/>
                      </a:cubicBezTo>
                      <a:cubicBezTo>
                        <a:pt x="23" y="35"/>
                        <a:pt x="43" y="20"/>
                        <a:pt x="57" y="0"/>
                      </a:cubicBezTo>
                      <a:lnTo>
                        <a:pt x="2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7" name="Freeform 67"/>
                <p:cNvSpPr>
                  <a:spLocks/>
                </p:cNvSpPr>
                <p:nvPr/>
              </p:nvSpPr>
              <p:spPr bwMode="auto">
                <a:xfrm>
                  <a:off x="2051050" y="3294063"/>
                  <a:ext cx="130175" cy="127000"/>
                </a:xfrm>
                <a:custGeom>
                  <a:avLst/>
                  <a:gdLst>
                    <a:gd name="T0" fmla="*/ 31 w 45"/>
                    <a:gd name="T1" fmla="*/ 1 h 44"/>
                    <a:gd name="T2" fmla="*/ 0 w 45"/>
                    <a:gd name="T3" fmla="*/ 1 h 44"/>
                    <a:gd name="T4" fmla="*/ 6 w 45"/>
                    <a:gd name="T5" fmla="*/ 44 h 44"/>
                    <a:gd name="T6" fmla="*/ 45 w 45"/>
                    <a:gd name="T7" fmla="*/ 44 h 44"/>
                    <a:gd name="T8" fmla="*/ 33 w 45"/>
                    <a:gd name="T9" fmla="*/ 0 h 44"/>
                    <a:gd name="T10" fmla="*/ 31 w 45"/>
                    <a:gd name="T11" fmla="*/ 1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5" h="44">
                      <a:moveTo>
                        <a:pt x="31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4" y="14"/>
                        <a:pt x="6" y="29"/>
                        <a:pt x="6" y="44"/>
                      </a:cubicBezTo>
                      <a:cubicBezTo>
                        <a:pt x="45" y="44"/>
                        <a:pt x="45" y="44"/>
                        <a:pt x="45" y="44"/>
                      </a:cubicBezTo>
                      <a:cubicBezTo>
                        <a:pt x="44" y="28"/>
                        <a:pt x="40" y="14"/>
                        <a:pt x="33" y="0"/>
                      </a:cubicBezTo>
                      <a:cubicBezTo>
                        <a:pt x="32" y="1"/>
                        <a:pt x="32" y="1"/>
                        <a:pt x="3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8" name="Freeform 68"/>
                <p:cNvSpPr>
                  <a:spLocks/>
                </p:cNvSpPr>
                <p:nvPr/>
              </p:nvSpPr>
              <p:spPr bwMode="auto">
                <a:xfrm>
                  <a:off x="1916113" y="3592513"/>
                  <a:ext cx="103188" cy="115888"/>
                </a:xfrm>
                <a:custGeom>
                  <a:avLst/>
                  <a:gdLst>
                    <a:gd name="T0" fmla="*/ 36 w 36"/>
                    <a:gd name="T1" fmla="*/ 0 h 40"/>
                    <a:gd name="T2" fmla="*/ 0 w 36"/>
                    <a:gd name="T3" fmla="*/ 0 h 40"/>
                    <a:gd name="T4" fmla="*/ 0 w 36"/>
                    <a:gd name="T5" fmla="*/ 40 h 40"/>
                    <a:gd name="T6" fmla="*/ 36 w 36"/>
                    <a:gd name="T7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40">
                      <a:moveTo>
                        <a:pt x="36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0"/>
                        <a:pt x="0" y="40"/>
                        <a:pt x="0" y="40"/>
                      </a:cubicBezTo>
                      <a:cubicBezTo>
                        <a:pt x="14" y="38"/>
                        <a:pt x="27" y="23"/>
                        <a:pt x="3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9" name="Freeform 69"/>
                <p:cNvSpPr>
                  <a:spLocks/>
                </p:cNvSpPr>
                <p:nvPr/>
              </p:nvSpPr>
              <p:spPr bwMode="auto">
                <a:xfrm>
                  <a:off x="1916113" y="3446463"/>
                  <a:ext cx="130175" cy="123825"/>
                </a:xfrm>
                <a:custGeom>
                  <a:avLst/>
                  <a:gdLst>
                    <a:gd name="T0" fmla="*/ 0 w 45"/>
                    <a:gd name="T1" fmla="*/ 0 h 43"/>
                    <a:gd name="T2" fmla="*/ 0 w 45"/>
                    <a:gd name="T3" fmla="*/ 43 h 43"/>
                    <a:gd name="T4" fmla="*/ 38 w 45"/>
                    <a:gd name="T5" fmla="*/ 43 h 43"/>
                    <a:gd name="T6" fmla="*/ 45 w 45"/>
                    <a:gd name="T7" fmla="*/ 0 h 43"/>
                    <a:gd name="T8" fmla="*/ 0 w 45"/>
                    <a:gd name="T9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43">
                      <a:moveTo>
                        <a:pt x="0" y="0"/>
                      </a:move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38" y="43"/>
                        <a:pt x="38" y="43"/>
                        <a:pt x="38" y="43"/>
                      </a:cubicBezTo>
                      <a:cubicBezTo>
                        <a:pt x="42" y="30"/>
                        <a:pt x="45" y="15"/>
                        <a:pt x="4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60" name="Freeform 70"/>
                <p:cNvSpPr>
                  <a:spLocks/>
                </p:cNvSpPr>
                <p:nvPr/>
              </p:nvSpPr>
              <p:spPr bwMode="auto">
                <a:xfrm>
                  <a:off x="1787525" y="3592513"/>
                  <a:ext cx="106363" cy="115888"/>
                </a:xfrm>
                <a:custGeom>
                  <a:avLst/>
                  <a:gdLst>
                    <a:gd name="T0" fmla="*/ 37 w 37"/>
                    <a:gd name="T1" fmla="*/ 40 h 40"/>
                    <a:gd name="T2" fmla="*/ 37 w 37"/>
                    <a:gd name="T3" fmla="*/ 0 h 40"/>
                    <a:gd name="T4" fmla="*/ 0 w 37"/>
                    <a:gd name="T5" fmla="*/ 0 h 40"/>
                    <a:gd name="T6" fmla="*/ 37 w 37"/>
                    <a:gd name="T7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" h="40">
                      <a:moveTo>
                        <a:pt x="37" y="40"/>
                      </a:moveTo>
                      <a:cubicBezTo>
                        <a:pt x="37" y="0"/>
                        <a:pt x="37" y="0"/>
                        <a:pt x="3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" y="23"/>
                        <a:pt x="22" y="38"/>
                        <a:pt x="37" y="4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</p:grpSp>
          <p:sp>
            <p:nvSpPr>
              <p:cNvPr id="44" name="原创设计师QQ598969553          _5"/>
              <p:cNvSpPr/>
              <p:nvPr/>
            </p:nvSpPr>
            <p:spPr>
              <a:xfrm>
                <a:off x="4561201" y="5266080"/>
                <a:ext cx="1117782" cy="111778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bg1"/>
                  </a:solidFill>
                  <a:latin typeface="+mn-ea"/>
                  <a:cs typeface="Open Sans" panose="020B0606030504020204" pitchFamily="34" charset="0"/>
                </a:endParaRPr>
              </a:p>
            </p:txBody>
          </p:sp>
        </p:grpSp>
        <p:pic>
          <p:nvPicPr>
            <p:cNvPr id="37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946448">
              <a:off x="5046922" y="2098635"/>
              <a:ext cx="649716" cy="649716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algn="ctr" rotWithShape="0">
                <a:schemeClr val="tx1"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" name="Группа 60"/>
          <p:cNvGrpSpPr/>
          <p:nvPr/>
        </p:nvGrpSpPr>
        <p:grpSpPr>
          <a:xfrm>
            <a:off x="10727134" y="5110396"/>
            <a:ext cx="856311" cy="856311"/>
            <a:chOff x="306375" y="3074634"/>
            <a:chExt cx="1064104" cy="1064104"/>
          </a:xfrm>
        </p:grpSpPr>
        <p:grpSp>
          <p:nvGrpSpPr>
            <p:cNvPr id="62" name="Группа 107"/>
            <p:cNvGrpSpPr/>
            <p:nvPr/>
          </p:nvGrpSpPr>
          <p:grpSpPr>
            <a:xfrm>
              <a:off x="306375" y="3074634"/>
              <a:ext cx="1064104" cy="1064104"/>
              <a:chOff x="2645966" y="1914103"/>
              <a:chExt cx="1064104" cy="1064104"/>
            </a:xfrm>
          </p:grpSpPr>
          <p:sp>
            <p:nvSpPr>
              <p:cNvPr id="67" name="原创设计师QQ598969553          _4"/>
              <p:cNvSpPr/>
              <p:nvPr/>
            </p:nvSpPr>
            <p:spPr>
              <a:xfrm>
                <a:off x="2645966" y="1914103"/>
                <a:ext cx="1064104" cy="1064104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68" name="Группа 113"/>
              <p:cNvGrpSpPr/>
              <p:nvPr/>
            </p:nvGrpSpPr>
            <p:grpSpPr>
              <a:xfrm>
                <a:off x="2645966" y="1914103"/>
                <a:ext cx="1064104" cy="1064104"/>
                <a:chOff x="2645966" y="1914103"/>
                <a:chExt cx="1064104" cy="1064104"/>
              </a:xfrm>
            </p:grpSpPr>
            <p:sp>
              <p:nvSpPr>
                <p:cNvPr id="69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70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6960420"/>
                    <a:gd name="adj2" fmla="val 994443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grpSp>
          <p:nvGrpSpPr>
            <p:cNvPr id="63" name="Группа 108"/>
            <p:cNvGrpSpPr/>
            <p:nvPr/>
          </p:nvGrpSpPr>
          <p:grpSpPr>
            <a:xfrm>
              <a:off x="629742" y="3368349"/>
              <a:ext cx="415791" cy="444912"/>
              <a:chOff x="507715" y="2557272"/>
              <a:chExt cx="617318" cy="660553"/>
            </a:xfrm>
          </p:grpSpPr>
          <p:pic>
            <p:nvPicPr>
              <p:cNvPr id="64" name="图片 31"/>
              <p:cNvPicPr>
                <a:picLocks noChangeAspect="1"/>
              </p:cNvPicPr>
              <p:nvPr/>
            </p:nvPicPr>
            <p:blipFill>
              <a:blip r:embed="rId6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7715" y="2557272"/>
                <a:ext cx="617318" cy="660553"/>
              </a:xfrm>
              <a:prstGeom prst="rect">
                <a:avLst/>
              </a:prstGeom>
              <a:effectLst>
                <a:outerShdw blurRad="50800" dist="50800" dir="5400000" algn="ctr" rotWithShape="0">
                  <a:schemeClr val="tx1">
                    <a:alpha val="40000"/>
                  </a:schemeClr>
                </a:outerShdw>
              </a:effectLst>
            </p:spPr>
          </p:pic>
          <p:sp>
            <p:nvSpPr>
              <p:cNvPr id="65" name="Прямоугольник 64"/>
              <p:cNvSpPr/>
              <p:nvPr/>
            </p:nvSpPr>
            <p:spPr>
              <a:xfrm>
                <a:off x="773758" y="2726021"/>
                <a:ext cx="104081" cy="18340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6" name="Прямоугольник 65"/>
              <p:cNvSpPr/>
              <p:nvPr/>
            </p:nvSpPr>
            <p:spPr>
              <a:xfrm>
                <a:off x="796919" y="2705436"/>
                <a:ext cx="45719" cy="4571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71" name="Группа 70"/>
          <p:cNvGrpSpPr/>
          <p:nvPr/>
        </p:nvGrpSpPr>
        <p:grpSpPr>
          <a:xfrm rot="18489785">
            <a:off x="10855970" y="1243929"/>
            <a:ext cx="878359" cy="878359"/>
            <a:chOff x="4708732" y="5231825"/>
            <a:chExt cx="1284788" cy="1284788"/>
          </a:xfrm>
        </p:grpSpPr>
        <p:grpSp>
          <p:nvGrpSpPr>
            <p:cNvPr id="72" name="Группа 56"/>
            <p:cNvGrpSpPr/>
            <p:nvPr/>
          </p:nvGrpSpPr>
          <p:grpSpPr>
            <a:xfrm>
              <a:off x="4708732" y="5231825"/>
              <a:ext cx="1284788" cy="1284788"/>
              <a:chOff x="4708732" y="5159817"/>
              <a:chExt cx="1284788" cy="1284788"/>
            </a:xfrm>
          </p:grpSpPr>
          <p:sp>
            <p:nvSpPr>
              <p:cNvPr id="74" name="原创设计师QQ598969553          _4"/>
              <p:cNvSpPr/>
              <p:nvPr/>
            </p:nvSpPr>
            <p:spPr>
              <a:xfrm>
                <a:off x="4708732" y="5159817"/>
                <a:ext cx="1284788" cy="1284788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75" name="Группа 59"/>
              <p:cNvGrpSpPr/>
              <p:nvPr/>
            </p:nvGrpSpPr>
            <p:grpSpPr>
              <a:xfrm>
                <a:off x="4708732" y="5159817"/>
                <a:ext cx="1284788" cy="1284788"/>
                <a:chOff x="2645966" y="1914103"/>
                <a:chExt cx="1064104" cy="1064104"/>
              </a:xfrm>
            </p:grpSpPr>
            <p:sp>
              <p:nvSpPr>
                <p:cNvPr id="76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77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9986871"/>
                    <a:gd name="adj2" fmla="val 4739149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pic>
          <p:nvPicPr>
            <p:cNvPr id="73" name="Picture 2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10000" b="90000" l="10000" r="90000"/>
                      </a14:imgEffect>
                      <a14:imgEffect>
                        <a14:sharpenSoften amount="50000"/>
                      </a14:imgEffect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110215">
              <a:off x="5083200" y="5568084"/>
              <a:ext cx="597504" cy="597504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8" name="Группа 77"/>
          <p:cNvGrpSpPr/>
          <p:nvPr/>
        </p:nvGrpSpPr>
        <p:grpSpPr>
          <a:xfrm>
            <a:off x="11087658" y="2374428"/>
            <a:ext cx="648803" cy="648802"/>
            <a:chOff x="8749822" y="4366035"/>
            <a:chExt cx="1064104" cy="1064104"/>
          </a:xfrm>
        </p:grpSpPr>
        <p:grpSp>
          <p:nvGrpSpPr>
            <p:cNvPr id="79" name="Группа 142"/>
            <p:cNvGrpSpPr/>
            <p:nvPr/>
          </p:nvGrpSpPr>
          <p:grpSpPr>
            <a:xfrm>
              <a:off x="8749822" y="4366035"/>
              <a:ext cx="1064104" cy="1064104"/>
              <a:chOff x="2645966" y="1914103"/>
              <a:chExt cx="1064104" cy="1064104"/>
            </a:xfrm>
          </p:grpSpPr>
          <p:sp>
            <p:nvSpPr>
              <p:cNvPr id="81" name="原创设计师QQ598969553          _4"/>
              <p:cNvSpPr/>
              <p:nvPr/>
            </p:nvSpPr>
            <p:spPr>
              <a:xfrm>
                <a:off x="2645966" y="1914103"/>
                <a:ext cx="1064104" cy="1064104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82" name="Группа 145"/>
              <p:cNvGrpSpPr/>
              <p:nvPr/>
            </p:nvGrpSpPr>
            <p:grpSpPr>
              <a:xfrm>
                <a:off x="2645966" y="1914103"/>
                <a:ext cx="1064104" cy="1064104"/>
                <a:chOff x="2645966" y="1914103"/>
                <a:chExt cx="1064104" cy="1064104"/>
              </a:xfrm>
            </p:grpSpPr>
            <p:sp>
              <p:nvSpPr>
                <p:cNvPr id="83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4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5281501"/>
                    <a:gd name="adj2" fmla="val 16400636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pic>
          <p:nvPicPr>
            <p:cNvPr id="80" name="Picture 6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chemeClr val="bg2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69992" y="4686205"/>
              <a:ext cx="423764" cy="423764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algn="ctr" rotWithShape="0">
                <a:schemeClr val="tx1"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5" name="Группа 84"/>
          <p:cNvGrpSpPr/>
          <p:nvPr/>
        </p:nvGrpSpPr>
        <p:grpSpPr>
          <a:xfrm>
            <a:off x="11125506" y="3255206"/>
            <a:ext cx="648803" cy="648803"/>
            <a:chOff x="316582" y="1764085"/>
            <a:chExt cx="1064104" cy="1064104"/>
          </a:xfrm>
        </p:grpSpPr>
        <p:grpSp>
          <p:nvGrpSpPr>
            <p:cNvPr id="86" name="Группа 86"/>
            <p:cNvGrpSpPr/>
            <p:nvPr/>
          </p:nvGrpSpPr>
          <p:grpSpPr>
            <a:xfrm>
              <a:off x="316582" y="1764085"/>
              <a:ext cx="1064104" cy="1064104"/>
              <a:chOff x="2645966" y="1914103"/>
              <a:chExt cx="1064104" cy="1064104"/>
            </a:xfrm>
          </p:grpSpPr>
          <p:sp>
            <p:nvSpPr>
              <p:cNvPr id="90" name="原创设计师QQ598969553          _4"/>
              <p:cNvSpPr/>
              <p:nvPr/>
            </p:nvSpPr>
            <p:spPr>
              <a:xfrm>
                <a:off x="2645966" y="1914103"/>
                <a:ext cx="1064104" cy="1064104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91" name="Группа 94"/>
              <p:cNvGrpSpPr/>
              <p:nvPr/>
            </p:nvGrpSpPr>
            <p:grpSpPr>
              <a:xfrm>
                <a:off x="2645966" y="1914103"/>
                <a:ext cx="1064104" cy="1064104"/>
                <a:chOff x="2645966" y="1914103"/>
                <a:chExt cx="1064104" cy="1064104"/>
              </a:xfrm>
            </p:grpSpPr>
            <p:sp>
              <p:nvSpPr>
                <p:cNvPr id="92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93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4664651"/>
                    <a:gd name="adj2" fmla="val 21085151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grpSp>
          <p:nvGrpSpPr>
            <p:cNvPr id="87" name="Группа 87"/>
            <p:cNvGrpSpPr/>
            <p:nvPr/>
          </p:nvGrpSpPr>
          <p:grpSpPr>
            <a:xfrm>
              <a:off x="690303" y="2101317"/>
              <a:ext cx="343605" cy="382854"/>
              <a:chOff x="5120036" y="2572979"/>
              <a:chExt cx="427829" cy="476696"/>
            </a:xfrm>
            <a:effectLst>
              <a:outerShdw blurRad="50800" dist="50800" dir="5400000" algn="ctr" rotWithShape="0">
                <a:schemeClr val="tx1">
                  <a:alpha val="40000"/>
                </a:schemeClr>
              </a:outerShdw>
            </a:effectLst>
          </p:grpSpPr>
          <p:sp>
            <p:nvSpPr>
              <p:cNvPr id="88" name="Freeform 9"/>
              <p:cNvSpPr>
                <a:spLocks/>
              </p:cNvSpPr>
              <p:nvPr/>
            </p:nvSpPr>
            <p:spPr bwMode="auto">
              <a:xfrm>
                <a:off x="5219590" y="2572979"/>
                <a:ext cx="229352" cy="242833"/>
              </a:xfrm>
              <a:custGeom>
                <a:avLst/>
                <a:gdLst>
                  <a:gd name="T0" fmla="*/ 50 w 152"/>
                  <a:gd name="T1" fmla="*/ 147 h 159"/>
                  <a:gd name="T2" fmla="*/ 39 w 152"/>
                  <a:gd name="T3" fmla="*/ 147 h 159"/>
                  <a:gd name="T4" fmla="*/ 76 w 152"/>
                  <a:gd name="T5" fmla="*/ 159 h 159"/>
                  <a:gd name="T6" fmla="*/ 114 w 152"/>
                  <a:gd name="T7" fmla="*/ 147 h 159"/>
                  <a:gd name="T8" fmla="*/ 103 w 152"/>
                  <a:gd name="T9" fmla="*/ 147 h 159"/>
                  <a:gd name="T10" fmla="*/ 152 w 152"/>
                  <a:gd name="T11" fmla="*/ 76 h 159"/>
                  <a:gd name="T12" fmla="*/ 76 w 152"/>
                  <a:gd name="T13" fmla="*/ 0 h 159"/>
                  <a:gd name="T14" fmla="*/ 0 w 152"/>
                  <a:gd name="T15" fmla="*/ 76 h 159"/>
                  <a:gd name="T16" fmla="*/ 50 w 152"/>
                  <a:gd name="T17" fmla="*/ 147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2" h="159">
                    <a:moveTo>
                      <a:pt x="50" y="147"/>
                    </a:moveTo>
                    <a:cubicBezTo>
                      <a:pt x="39" y="147"/>
                      <a:pt x="39" y="147"/>
                      <a:pt x="39" y="147"/>
                    </a:cubicBezTo>
                    <a:cubicBezTo>
                      <a:pt x="39" y="152"/>
                      <a:pt x="53" y="159"/>
                      <a:pt x="76" y="159"/>
                    </a:cubicBezTo>
                    <a:cubicBezTo>
                      <a:pt x="99" y="159"/>
                      <a:pt x="113" y="152"/>
                      <a:pt x="114" y="147"/>
                    </a:cubicBezTo>
                    <a:cubicBezTo>
                      <a:pt x="103" y="147"/>
                      <a:pt x="103" y="147"/>
                      <a:pt x="103" y="147"/>
                    </a:cubicBezTo>
                    <a:cubicBezTo>
                      <a:pt x="131" y="136"/>
                      <a:pt x="152" y="108"/>
                      <a:pt x="152" y="76"/>
                    </a:cubicBezTo>
                    <a:cubicBezTo>
                      <a:pt x="152" y="34"/>
                      <a:pt x="118" y="0"/>
                      <a:pt x="76" y="0"/>
                    </a:cubicBezTo>
                    <a:cubicBezTo>
                      <a:pt x="34" y="0"/>
                      <a:pt x="0" y="34"/>
                      <a:pt x="0" y="76"/>
                    </a:cubicBezTo>
                    <a:cubicBezTo>
                      <a:pt x="0" y="108"/>
                      <a:pt x="21" y="136"/>
                      <a:pt x="50" y="147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50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Freeform 10"/>
              <p:cNvSpPr>
                <a:spLocks/>
              </p:cNvSpPr>
              <p:nvPr/>
            </p:nvSpPr>
            <p:spPr bwMode="auto">
              <a:xfrm>
                <a:off x="5120036" y="2797872"/>
                <a:ext cx="427829" cy="251803"/>
              </a:xfrm>
              <a:custGeom>
                <a:avLst/>
                <a:gdLst>
                  <a:gd name="T0" fmla="*/ 222 w 284"/>
                  <a:gd name="T1" fmla="*/ 0 h 165"/>
                  <a:gd name="T2" fmla="*/ 188 w 284"/>
                  <a:gd name="T3" fmla="*/ 0 h 165"/>
                  <a:gd name="T4" fmla="*/ 154 w 284"/>
                  <a:gd name="T5" fmla="*/ 19 h 165"/>
                  <a:gd name="T6" fmla="*/ 154 w 284"/>
                  <a:gd name="T7" fmla="*/ 134 h 165"/>
                  <a:gd name="T8" fmla="*/ 143 w 284"/>
                  <a:gd name="T9" fmla="*/ 146 h 165"/>
                  <a:gd name="T10" fmla="*/ 131 w 284"/>
                  <a:gd name="T11" fmla="*/ 134 h 165"/>
                  <a:gd name="T12" fmla="*/ 131 w 284"/>
                  <a:gd name="T13" fmla="*/ 19 h 165"/>
                  <a:gd name="T14" fmla="*/ 97 w 284"/>
                  <a:gd name="T15" fmla="*/ 0 h 165"/>
                  <a:gd name="T16" fmla="*/ 63 w 284"/>
                  <a:gd name="T17" fmla="*/ 0 h 165"/>
                  <a:gd name="T18" fmla="*/ 0 w 284"/>
                  <a:gd name="T19" fmla="*/ 86 h 165"/>
                  <a:gd name="T20" fmla="*/ 0 w 284"/>
                  <a:gd name="T21" fmla="*/ 165 h 165"/>
                  <a:gd name="T22" fmla="*/ 284 w 284"/>
                  <a:gd name="T23" fmla="*/ 165 h 165"/>
                  <a:gd name="T24" fmla="*/ 284 w 284"/>
                  <a:gd name="T25" fmla="*/ 86 h 165"/>
                  <a:gd name="T26" fmla="*/ 222 w 284"/>
                  <a:gd name="T2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4" h="165">
                    <a:moveTo>
                      <a:pt x="222" y="0"/>
                    </a:moveTo>
                    <a:cubicBezTo>
                      <a:pt x="188" y="0"/>
                      <a:pt x="188" y="0"/>
                      <a:pt x="188" y="0"/>
                    </a:cubicBezTo>
                    <a:cubicBezTo>
                      <a:pt x="188" y="10"/>
                      <a:pt x="172" y="17"/>
                      <a:pt x="154" y="19"/>
                    </a:cubicBezTo>
                    <a:cubicBezTo>
                      <a:pt x="154" y="134"/>
                      <a:pt x="154" y="134"/>
                      <a:pt x="154" y="134"/>
                    </a:cubicBezTo>
                    <a:cubicBezTo>
                      <a:pt x="154" y="140"/>
                      <a:pt x="149" y="146"/>
                      <a:pt x="143" y="146"/>
                    </a:cubicBezTo>
                    <a:cubicBezTo>
                      <a:pt x="136" y="146"/>
                      <a:pt x="131" y="140"/>
                      <a:pt x="131" y="134"/>
                    </a:cubicBezTo>
                    <a:cubicBezTo>
                      <a:pt x="131" y="19"/>
                      <a:pt x="131" y="19"/>
                      <a:pt x="131" y="19"/>
                    </a:cubicBezTo>
                    <a:cubicBezTo>
                      <a:pt x="113" y="17"/>
                      <a:pt x="97" y="11"/>
                      <a:pt x="97" y="0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28" y="0"/>
                      <a:pt x="0" y="39"/>
                      <a:pt x="0" y="86"/>
                    </a:cubicBezTo>
                    <a:cubicBezTo>
                      <a:pt x="0" y="165"/>
                      <a:pt x="0" y="165"/>
                      <a:pt x="0" y="165"/>
                    </a:cubicBezTo>
                    <a:cubicBezTo>
                      <a:pt x="284" y="165"/>
                      <a:pt x="284" y="165"/>
                      <a:pt x="284" y="165"/>
                    </a:cubicBezTo>
                    <a:cubicBezTo>
                      <a:pt x="284" y="86"/>
                      <a:pt x="284" y="86"/>
                      <a:pt x="284" y="86"/>
                    </a:cubicBezTo>
                    <a:cubicBezTo>
                      <a:pt x="284" y="39"/>
                      <a:pt x="256" y="0"/>
                      <a:pt x="222" y="0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050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94" name="Picture 2" descr="C:\Users\AN-dvorovaya\Downloads\sammy-line-girl-counting-money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4858081"/>
            <a:ext cx="2831529" cy="2831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22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78824" y="862148"/>
          <a:ext cx="11534504" cy="5815361"/>
        </p:xfrm>
        <a:graphic>
          <a:graphicData uri="http://schemas.openxmlformats.org/drawingml/2006/table">
            <a:tbl>
              <a:tblPr/>
              <a:tblGrid>
                <a:gridCol w="4367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1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60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67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13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75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328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2023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Ожидаемое исполнение </a:t>
                      </a: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2024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Прогноз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6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 в сравнении с </a:t>
                      </a: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2023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годом (%)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 в сравнении с ожидаемым исполнением </a:t>
                      </a: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2024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 (%)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2026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2027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69497,46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66147,46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67286,93</a:t>
                      </a: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96,8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101,72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63676,59</a:t>
                      </a:r>
                      <a:endParaRPr lang="ru-RU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62679,9</a:t>
                      </a:r>
                      <a:endParaRPr lang="ru-RU" sz="105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1,54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55,1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41115,83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45646,09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45073,89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109,6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98,8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46937,77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45976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9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Судебная система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14,3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1018,62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818,77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1081,8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106,2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132,12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1229,62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1207,92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Резервные фонды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445,0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445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27361,46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19682,61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21276,1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77,8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108,09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15049,9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15049,9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оборона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1714,50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1838,4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2002,7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116,81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108,9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2653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2961,7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экономика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3036,47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2025,39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3021,9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99,52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149,2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4664,63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4482,63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Сельское хозяйство и рыболовство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1094,07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335,4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950,6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86,88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283,4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838,6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706,6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Транспорт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532,4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781,25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1310,5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246,15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167,74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3776,03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3776,03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8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Другие вопросы в области национальной экономики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1410,0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908,72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760,0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313,33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83,63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Жилищно-коммунальное хозяйство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64881,60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43693,24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203293,9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313,3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465,27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49049,25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313075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Жилищное хозяйство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42961,97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18693,24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171154,28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398,38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915,59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30548,95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294574,7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Коммунальное хозяйство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Благоустройство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Другие вопросы в области жилищно-коммунального хозяйства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21919,03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27039,6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123,4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108,15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18500,3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18500,3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711543" y="470262"/>
            <a:ext cx="1267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Тыс.руб.</a:t>
            </a:r>
            <a:endParaRPr lang="ru-RU" sz="1400" i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0" y="169817"/>
            <a:ext cx="11273246" cy="836023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1188720" lvl="2" indent="-274320" algn="ctr">
              <a:spcBef>
                <a:spcPts val="600"/>
              </a:spcBef>
              <a:buClr>
                <a:schemeClr val="tx2"/>
              </a:buClr>
              <a:buSzPct val="73000"/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Сведения о расходах бюджета Пудожского муниципального района на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2025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год и на плановый период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2026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2027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годов в сравнении с оценкой ожидаемого исполнения консолидированного бюджета в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2024год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и отчетным периодом за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2023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год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27017" y="274321"/>
          <a:ext cx="11351627" cy="5943599"/>
        </p:xfrm>
        <a:graphic>
          <a:graphicData uri="http://schemas.openxmlformats.org/drawingml/2006/table">
            <a:tbl>
              <a:tblPr/>
              <a:tblGrid>
                <a:gridCol w="4184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1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60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67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13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75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328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2023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Ожидаемое исполнение </a:t>
                      </a: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2024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Прогноз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4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 в сравнении с </a:t>
                      </a: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2023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годом (%)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 в сравнении с ожидаемым исполнением </a:t>
                      </a: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2024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 (%)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2026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2027 </a:t>
                      </a:r>
                      <a:r>
                        <a:rPr lang="ru-RU" sz="105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0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Охрана окружающей среды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1498,4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76,0</a:t>
                      </a: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5,07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719,7</a:t>
                      </a:r>
                      <a:endParaRPr lang="ru-RU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731,12</a:t>
                      </a:r>
                      <a:endParaRPr lang="ru-RU" sz="105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898147,8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628593,54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787517,78</a:t>
                      </a: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87,68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125,28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661434,39</a:t>
                      </a:r>
                      <a:endParaRPr lang="ru-RU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674393,28</a:t>
                      </a:r>
                      <a:endParaRPr lang="ru-RU" sz="105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Дошкольное образование</a:t>
                      </a:r>
                      <a:endParaRPr lang="ru-RU" sz="9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146608,31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148740,4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170920,8</a:t>
                      </a: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116,58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114,91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189536,98</a:t>
                      </a:r>
                      <a:endParaRPr lang="ru-RU" sz="90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156803,1</a:t>
                      </a:r>
                      <a:endParaRPr lang="ru-RU" sz="900" b="0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Общее образование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715602,44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445382,19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568833,33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79,49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127,71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432279,51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429102,43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Дополнительное образование детей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35688,88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34209,84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46485,3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130,25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135,88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38077,9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24144,64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Молодежная политика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941,7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1053,11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Другие вопросы в области образования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248,15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261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336,7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135,7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129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290,0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290,0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Культура, кинематография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27985,21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28039,89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35903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128,29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128,04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33975,04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26038,02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Социальная политика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37814,51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34874,58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37588,7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99,4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107,78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42921,7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34879,43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Пенсионное обеспечение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6393,23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5978,23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5468,2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85,53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91,46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5350,7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5350,7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Социальное обеспечение населения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16389,20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13568,44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15205,5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92,7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112,06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20397,94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15860,13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8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Охрана семьи и детства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13800,18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14022,91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15555,6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112,72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110,93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15793,6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12588,7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Другие вопросы в области социальной политики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1231,90</a:t>
                      </a:r>
                      <a:endParaRPr lang="ru-RU" sz="105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1305,0</a:t>
                      </a:r>
                      <a:endParaRPr lang="ru-RU" sz="105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1359,9</a:t>
                      </a:r>
                      <a:endParaRPr lang="ru-RU" sz="105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110,39</a:t>
                      </a:r>
                      <a:endParaRPr lang="ru-RU" sz="105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104,2</a:t>
                      </a:r>
                      <a:endParaRPr lang="ru-RU" sz="105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1379,5</a:t>
                      </a:r>
                      <a:endParaRPr lang="ru-RU" sz="105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1079,9</a:t>
                      </a:r>
                      <a:endParaRPr lang="ru-RU" sz="105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Физическая культура и спорт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188,79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163,15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170,2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90,15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104,32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280,0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22280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Средства массовой информации</a:t>
                      </a:r>
                      <a:endParaRPr lang="ru-RU" sz="9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1644,4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1914,0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756,6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46,01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39,53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1409,9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1409,4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0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401,8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2560,41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1712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426,1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66,86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7850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10946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0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Межбюджетные трансферты общего характера бюджетам субъектов Российской Федерации и муниципальных образований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37701,46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32184,18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29951,5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79,44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93,06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24859,91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58189,6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0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Условно утверждаемые расходы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10000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0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1144511,82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842034,28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1170806,99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102,29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139,05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893493,64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1212065,97</a:t>
                      </a:r>
                      <a:endParaRPr lang="ru-RU" sz="9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318" marR="57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2027272" y="5695405"/>
            <a:ext cx="977186" cy="1005841"/>
            <a:chOff x="306375" y="3074634"/>
            <a:chExt cx="1064104" cy="1064104"/>
          </a:xfrm>
        </p:grpSpPr>
        <p:grpSp>
          <p:nvGrpSpPr>
            <p:cNvPr id="7" name="Группа 107"/>
            <p:cNvGrpSpPr/>
            <p:nvPr/>
          </p:nvGrpSpPr>
          <p:grpSpPr>
            <a:xfrm>
              <a:off x="306375" y="3074634"/>
              <a:ext cx="1064104" cy="1064104"/>
              <a:chOff x="2645966" y="1914103"/>
              <a:chExt cx="1064104" cy="1064104"/>
            </a:xfrm>
          </p:grpSpPr>
          <p:sp>
            <p:nvSpPr>
              <p:cNvPr id="12" name="原创设计师QQ598969553          _4"/>
              <p:cNvSpPr/>
              <p:nvPr/>
            </p:nvSpPr>
            <p:spPr>
              <a:xfrm>
                <a:off x="2645966" y="1914103"/>
                <a:ext cx="1064104" cy="1064104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13" name="Группа 113"/>
              <p:cNvGrpSpPr/>
              <p:nvPr/>
            </p:nvGrpSpPr>
            <p:grpSpPr>
              <a:xfrm>
                <a:off x="2645966" y="1914103"/>
                <a:ext cx="1064104" cy="1064104"/>
                <a:chOff x="2645966" y="1914103"/>
                <a:chExt cx="1064104" cy="1064104"/>
              </a:xfrm>
            </p:grpSpPr>
            <p:sp>
              <p:nvSpPr>
                <p:cNvPr id="14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5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6960420"/>
                    <a:gd name="adj2" fmla="val 994443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grpSp>
          <p:nvGrpSpPr>
            <p:cNvPr id="8" name="Группа 108"/>
            <p:cNvGrpSpPr/>
            <p:nvPr/>
          </p:nvGrpSpPr>
          <p:grpSpPr>
            <a:xfrm>
              <a:off x="629742" y="3368349"/>
              <a:ext cx="415791" cy="444912"/>
              <a:chOff x="507715" y="2557272"/>
              <a:chExt cx="617318" cy="660553"/>
            </a:xfrm>
          </p:grpSpPr>
          <p:pic>
            <p:nvPicPr>
              <p:cNvPr id="9" name="图片 31"/>
              <p:cNvPicPr>
                <a:picLocks noChangeAspect="1"/>
              </p:cNvPicPr>
              <p:nvPr/>
            </p:nvPicPr>
            <p:blipFill>
              <a:blip r:embed="rId2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7715" y="2557272"/>
                <a:ext cx="617318" cy="660553"/>
              </a:xfrm>
              <a:prstGeom prst="rect">
                <a:avLst/>
              </a:prstGeom>
              <a:effectLst>
                <a:outerShdw blurRad="50800" dist="50800" dir="5400000" algn="ctr" rotWithShape="0">
                  <a:schemeClr val="tx1">
                    <a:alpha val="40000"/>
                  </a:schemeClr>
                </a:outerShdw>
              </a:effectLst>
            </p:spPr>
          </p:pic>
          <p:sp>
            <p:nvSpPr>
              <p:cNvPr id="10" name="Прямоугольник 9"/>
              <p:cNvSpPr/>
              <p:nvPr/>
            </p:nvSpPr>
            <p:spPr>
              <a:xfrm>
                <a:off x="773758" y="2726021"/>
                <a:ext cx="104081" cy="18340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796919" y="2705436"/>
                <a:ext cx="45719" cy="4571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6" name="Группа 15"/>
          <p:cNvGrpSpPr/>
          <p:nvPr/>
        </p:nvGrpSpPr>
        <p:grpSpPr>
          <a:xfrm>
            <a:off x="4351341" y="5891349"/>
            <a:ext cx="743173" cy="718457"/>
            <a:chOff x="8694638" y="1692077"/>
            <a:chExt cx="1064104" cy="1064104"/>
          </a:xfrm>
        </p:grpSpPr>
        <p:grpSp>
          <p:nvGrpSpPr>
            <p:cNvPr id="17" name="Группа 126"/>
            <p:cNvGrpSpPr/>
            <p:nvPr/>
          </p:nvGrpSpPr>
          <p:grpSpPr>
            <a:xfrm>
              <a:off x="8694638" y="1692077"/>
              <a:ext cx="1064104" cy="1064104"/>
              <a:chOff x="2645966" y="1914103"/>
              <a:chExt cx="1064104" cy="1064104"/>
            </a:xfrm>
          </p:grpSpPr>
          <p:sp>
            <p:nvSpPr>
              <p:cNvPr id="19" name="原创设计师QQ598969553          _4"/>
              <p:cNvSpPr/>
              <p:nvPr/>
            </p:nvSpPr>
            <p:spPr>
              <a:xfrm>
                <a:off x="2645966" y="1914103"/>
                <a:ext cx="1064104" cy="1064104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20" name="Группа 129"/>
              <p:cNvGrpSpPr/>
              <p:nvPr/>
            </p:nvGrpSpPr>
            <p:grpSpPr>
              <a:xfrm>
                <a:off x="2645966" y="1914103"/>
                <a:ext cx="1064104" cy="1064104"/>
                <a:chOff x="2645966" y="1914103"/>
                <a:chExt cx="1064104" cy="1064104"/>
              </a:xfrm>
            </p:grpSpPr>
            <p:sp>
              <p:nvSpPr>
                <p:cNvPr id="21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22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7187234"/>
                    <a:gd name="adj2" fmla="val 20198488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6594" y="2007681"/>
              <a:ext cx="418391" cy="418391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" name="Группа 22"/>
          <p:cNvGrpSpPr/>
          <p:nvPr/>
        </p:nvGrpSpPr>
        <p:grpSpPr>
          <a:xfrm rot="18489785">
            <a:off x="3240322" y="5802143"/>
            <a:ext cx="878359" cy="878359"/>
            <a:chOff x="4708732" y="5231825"/>
            <a:chExt cx="1284788" cy="1284788"/>
          </a:xfrm>
        </p:grpSpPr>
        <p:grpSp>
          <p:nvGrpSpPr>
            <p:cNvPr id="24" name="Группа 56"/>
            <p:cNvGrpSpPr/>
            <p:nvPr/>
          </p:nvGrpSpPr>
          <p:grpSpPr>
            <a:xfrm>
              <a:off x="4708732" y="5231825"/>
              <a:ext cx="1284788" cy="1284788"/>
              <a:chOff x="4708732" y="5159817"/>
              <a:chExt cx="1284788" cy="1284788"/>
            </a:xfrm>
          </p:grpSpPr>
          <p:sp>
            <p:nvSpPr>
              <p:cNvPr id="26" name="原创设计师QQ598969553          _4"/>
              <p:cNvSpPr/>
              <p:nvPr/>
            </p:nvSpPr>
            <p:spPr>
              <a:xfrm>
                <a:off x="4708732" y="5159817"/>
                <a:ext cx="1284788" cy="1284788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27" name="Группа 59"/>
              <p:cNvGrpSpPr/>
              <p:nvPr/>
            </p:nvGrpSpPr>
            <p:grpSpPr>
              <a:xfrm>
                <a:off x="4708732" y="5159817"/>
                <a:ext cx="1284788" cy="1284788"/>
                <a:chOff x="2645966" y="1914103"/>
                <a:chExt cx="1064104" cy="1064104"/>
              </a:xfrm>
            </p:grpSpPr>
            <p:sp>
              <p:nvSpPr>
                <p:cNvPr id="28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29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9986871"/>
                    <a:gd name="adj2" fmla="val 4739149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10000" r="90000"/>
                      </a14:imgEffect>
                      <a14:imgEffect>
                        <a14:sharpenSoften amount="50000"/>
                      </a14:imgEffect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110215">
              <a:off x="5083200" y="5568084"/>
              <a:ext cx="597504" cy="597504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" name="Группа 29"/>
          <p:cNvGrpSpPr/>
          <p:nvPr/>
        </p:nvGrpSpPr>
        <p:grpSpPr>
          <a:xfrm rot="18653552">
            <a:off x="10535898" y="5843364"/>
            <a:ext cx="800738" cy="860588"/>
            <a:chOff x="4622135" y="1688799"/>
            <a:chExt cx="1496152" cy="1496153"/>
          </a:xfrm>
        </p:grpSpPr>
        <p:grpSp>
          <p:nvGrpSpPr>
            <p:cNvPr id="31" name="Группа 150"/>
            <p:cNvGrpSpPr/>
            <p:nvPr/>
          </p:nvGrpSpPr>
          <p:grpSpPr>
            <a:xfrm>
              <a:off x="4622135" y="1688799"/>
              <a:ext cx="1496152" cy="1496153"/>
              <a:chOff x="4372015" y="5076894"/>
              <a:chExt cx="1496152" cy="1496153"/>
            </a:xfrm>
          </p:grpSpPr>
          <p:sp>
            <p:nvSpPr>
              <p:cNvPr id="33" name="原创设计师QQ598969553          _6"/>
              <p:cNvSpPr/>
              <p:nvPr/>
            </p:nvSpPr>
            <p:spPr>
              <a:xfrm>
                <a:off x="4372015" y="5076895"/>
                <a:ext cx="1496152" cy="1496152"/>
              </a:xfrm>
              <a:prstGeom prst="arc">
                <a:avLst>
                  <a:gd name="adj1" fmla="val 16018236"/>
                  <a:gd name="adj2" fmla="val 15912945"/>
                </a:avLst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sp>
            <p:nvSpPr>
              <p:cNvPr id="34" name="原创设计师QQ598969553          _6"/>
              <p:cNvSpPr/>
              <p:nvPr/>
            </p:nvSpPr>
            <p:spPr>
              <a:xfrm>
                <a:off x="4372015" y="5076894"/>
                <a:ext cx="1496152" cy="1496151"/>
              </a:xfrm>
              <a:prstGeom prst="arc">
                <a:avLst>
                  <a:gd name="adj1" fmla="val 19256893"/>
                  <a:gd name="adj2" fmla="val 7946510"/>
                </a:avLst>
              </a:prstGeom>
              <a:noFill/>
              <a:ln w="101600" cap="sq" cmpd="sng">
                <a:solidFill>
                  <a:schemeClr val="accent2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35" name="原创设计师QQ598969553          _20"/>
              <p:cNvGrpSpPr/>
              <p:nvPr/>
            </p:nvGrpSpPr>
            <p:grpSpPr>
              <a:xfrm>
                <a:off x="4857462" y="5562348"/>
                <a:ext cx="525252" cy="525256"/>
                <a:chOff x="1628775" y="3155950"/>
                <a:chExt cx="552450" cy="552451"/>
              </a:xfrm>
              <a:solidFill>
                <a:schemeClr val="bg1"/>
              </a:solidFill>
            </p:grpSpPr>
            <p:sp>
              <p:nvSpPr>
                <p:cNvPr id="37" name="Freeform 55"/>
                <p:cNvSpPr>
                  <a:spLocks/>
                </p:cNvSpPr>
                <p:nvPr/>
              </p:nvSpPr>
              <p:spPr bwMode="auto">
                <a:xfrm>
                  <a:off x="1787525" y="3159125"/>
                  <a:ext cx="106363" cy="111125"/>
                </a:xfrm>
                <a:custGeom>
                  <a:avLst/>
                  <a:gdLst>
                    <a:gd name="T0" fmla="*/ 0 w 37"/>
                    <a:gd name="T1" fmla="*/ 39 h 39"/>
                    <a:gd name="T2" fmla="*/ 37 w 37"/>
                    <a:gd name="T3" fmla="*/ 39 h 39"/>
                    <a:gd name="T4" fmla="*/ 37 w 37"/>
                    <a:gd name="T5" fmla="*/ 0 h 39"/>
                    <a:gd name="T6" fmla="*/ 0 w 37"/>
                    <a:gd name="T7" fmla="*/ 39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" h="39">
                      <a:moveTo>
                        <a:pt x="0" y="39"/>
                      </a:moveTo>
                      <a:cubicBezTo>
                        <a:pt x="37" y="39"/>
                        <a:pt x="37" y="39"/>
                        <a:pt x="37" y="39"/>
                      </a:cubicBezTo>
                      <a:cubicBezTo>
                        <a:pt x="37" y="0"/>
                        <a:pt x="37" y="0"/>
                        <a:pt x="37" y="0"/>
                      </a:cubicBezTo>
                      <a:cubicBezTo>
                        <a:pt x="22" y="2"/>
                        <a:pt x="9" y="17"/>
                        <a:pt x="0" y="3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38" name="Freeform 56"/>
                <p:cNvSpPr>
                  <a:spLocks/>
                </p:cNvSpPr>
                <p:nvPr/>
              </p:nvSpPr>
              <p:spPr bwMode="auto">
                <a:xfrm>
                  <a:off x="1760538" y="3297238"/>
                  <a:ext cx="133350" cy="123825"/>
                </a:xfrm>
                <a:custGeom>
                  <a:avLst/>
                  <a:gdLst>
                    <a:gd name="T0" fmla="*/ 46 w 46"/>
                    <a:gd name="T1" fmla="*/ 43 h 43"/>
                    <a:gd name="T2" fmla="*/ 46 w 46"/>
                    <a:gd name="T3" fmla="*/ 0 h 43"/>
                    <a:gd name="T4" fmla="*/ 7 w 46"/>
                    <a:gd name="T5" fmla="*/ 0 h 43"/>
                    <a:gd name="T6" fmla="*/ 0 w 46"/>
                    <a:gd name="T7" fmla="*/ 43 h 43"/>
                    <a:gd name="T8" fmla="*/ 46 w 46"/>
                    <a:gd name="T9" fmla="*/ 43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43">
                      <a:moveTo>
                        <a:pt x="46" y="43"/>
                      </a:moveTo>
                      <a:cubicBezTo>
                        <a:pt x="46" y="0"/>
                        <a:pt x="46" y="0"/>
                        <a:pt x="46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3" y="13"/>
                        <a:pt x="1" y="27"/>
                        <a:pt x="0" y="43"/>
                      </a:cubicBezTo>
                      <a:lnTo>
                        <a:pt x="46" y="4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39" name="Freeform 57"/>
                <p:cNvSpPr>
                  <a:spLocks/>
                </p:cNvSpPr>
                <p:nvPr/>
              </p:nvSpPr>
              <p:spPr bwMode="auto">
                <a:xfrm>
                  <a:off x="1916113" y="3159125"/>
                  <a:ext cx="103188" cy="111125"/>
                </a:xfrm>
                <a:custGeom>
                  <a:avLst/>
                  <a:gdLst>
                    <a:gd name="T0" fmla="*/ 0 w 36"/>
                    <a:gd name="T1" fmla="*/ 0 h 39"/>
                    <a:gd name="T2" fmla="*/ 0 w 36"/>
                    <a:gd name="T3" fmla="*/ 39 h 39"/>
                    <a:gd name="T4" fmla="*/ 36 w 36"/>
                    <a:gd name="T5" fmla="*/ 39 h 39"/>
                    <a:gd name="T6" fmla="*/ 0 w 36"/>
                    <a:gd name="T7" fmla="*/ 0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9">
                      <a:moveTo>
                        <a:pt x="0" y="0"/>
                      </a:moveTo>
                      <a:cubicBezTo>
                        <a:pt x="0" y="39"/>
                        <a:pt x="0" y="39"/>
                        <a:pt x="0" y="39"/>
                      </a:cubicBezTo>
                      <a:cubicBezTo>
                        <a:pt x="36" y="39"/>
                        <a:pt x="36" y="39"/>
                        <a:pt x="36" y="39"/>
                      </a:cubicBezTo>
                      <a:cubicBezTo>
                        <a:pt x="27" y="17"/>
                        <a:pt x="14" y="2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0" name="Freeform 58"/>
                <p:cNvSpPr>
                  <a:spLocks/>
                </p:cNvSpPr>
                <p:nvPr/>
              </p:nvSpPr>
              <p:spPr bwMode="auto">
                <a:xfrm>
                  <a:off x="1628775" y="3446463"/>
                  <a:ext cx="127000" cy="123825"/>
                </a:xfrm>
                <a:custGeom>
                  <a:avLst/>
                  <a:gdLst>
                    <a:gd name="T0" fmla="*/ 38 w 44"/>
                    <a:gd name="T1" fmla="*/ 0 h 43"/>
                    <a:gd name="T2" fmla="*/ 0 w 44"/>
                    <a:gd name="T3" fmla="*/ 0 h 43"/>
                    <a:gd name="T4" fmla="*/ 12 w 44"/>
                    <a:gd name="T5" fmla="*/ 43 h 43"/>
                    <a:gd name="T6" fmla="*/ 13 w 44"/>
                    <a:gd name="T7" fmla="*/ 43 h 43"/>
                    <a:gd name="T8" fmla="*/ 44 w 44"/>
                    <a:gd name="T9" fmla="*/ 43 h 43"/>
                    <a:gd name="T10" fmla="*/ 38 w 44"/>
                    <a:gd name="T11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4" h="43">
                      <a:moveTo>
                        <a:pt x="3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5"/>
                        <a:pt x="4" y="30"/>
                        <a:pt x="12" y="43"/>
                      </a:cubicBezTo>
                      <a:cubicBezTo>
                        <a:pt x="12" y="43"/>
                        <a:pt x="12" y="43"/>
                        <a:pt x="13" y="43"/>
                      </a:cubicBezTo>
                      <a:cubicBezTo>
                        <a:pt x="44" y="43"/>
                        <a:pt x="44" y="43"/>
                        <a:pt x="44" y="43"/>
                      </a:cubicBezTo>
                      <a:cubicBezTo>
                        <a:pt x="41" y="30"/>
                        <a:pt x="38" y="15"/>
                        <a:pt x="3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1" name="Freeform 59"/>
                <p:cNvSpPr>
                  <a:spLocks/>
                </p:cNvSpPr>
                <p:nvPr/>
              </p:nvSpPr>
              <p:spPr bwMode="auto">
                <a:xfrm>
                  <a:off x="2051050" y="3446463"/>
                  <a:ext cx="130175" cy="123825"/>
                </a:xfrm>
                <a:custGeom>
                  <a:avLst/>
                  <a:gdLst>
                    <a:gd name="T0" fmla="*/ 6 w 45"/>
                    <a:gd name="T1" fmla="*/ 0 h 43"/>
                    <a:gd name="T2" fmla="*/ 0 w 45"/>
                    <a:gd name="T3" fmla="*/ 43 h 43"/>
                    <a:gd name="T4" fmla="*/ 31 w 45"/>
                    <a:gd name="T5" fmla="*/ 43 h 43"/>
                    <a:gd name="T6" fmla="*/ 33 w 45"/>
                    <a:gd name="T7" fmla="*/ 43 h 43"/>
                    <a:gd name="T8" fmla="*/ 45 w 45"/>
                    <a:gd name="T9" fmla="*/ 0 h 43"/>
                    <a:gd name="T10" fmla="*/ 6 w 45"/>
                    <a:gd name="T11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5" h="43">
                      <a:moveTo>
                        <a:pt x="6" y="0"/>
                      </a:moveTo>
                      <a:cubicBezTo>
                        <a:pt x="6" y="15"/>
                        <a:pt x="4" y="30"/>
                        <a:pt x="0" y="43"/>
                      </a:cubicBezTo>
                      <a:cubicBezTo>
                        <a:pt x="31" y="43"/>
                        <a:pt x="31" y="43"/>
                        <a:pt x="31" y="43"/>
                      </a:cubicBezTo>
                      <a:cubicBezTo>
                        <a:pt x="32" y="43"/>
                        <a:pt x="32" y="43"/>
                        <a:pt x="33" y="43"/>
                      </a:cubicBezTo>
                      <a:cubicBezTo>
                        <a:pt x="40" y="30"/>
                        <a:pt x="44" y="15"/>
                        <a:pt x="45" y="0"/>
                      </a:cubicBezTo>
                      <a:lnTo>
                        <a:pt x="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2" name="Freeform 60"/>
                <p:cNvSpPr>
                  <a:spLocks/>
                </p:cNvSpPr>
                <p:nvPr/>
              </p:nvSpPr>
              <p:spPr bwMode="auto">
                <a:xfrm>
                  <a:off x="1760538" y="3446463"/>
                  <a:ext cx="133350" cy="123825"/>
                </a:xfrm>
                <a:custGeom>
                  <a:avLst/>
                  <a:gdLst>
                    <a:gd name="T0" fmla="*/ 46 w 46"/>
                    <a:gd name="T1" fmla="*/ 0 h 43"/>
                    <a:gd name="T2" fmla="*/ 0 w 46"/>
                    <a:gd name="T3" fmla="*/ 0 h 43"/>
                    <a:gd name="T4" fmla="*/ 7 w 46"/>
                    <a:gd name="T5" fmla="*/ 43 h 43"/>
                    <a:gd name="T6" fmla="*/ 46 w 46"/>
                    <a:gd name="T7" fmla="*/ 43 h 43"/>
                    <a:gd name="T8" fmla="*/ 46 w 46"/>
                    <a:gd name="T9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43">
                      <a:moveTo>
                        <a:pt x="46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15"/>
                        <a:pt x="3" y="30"/>
                        <a:pt x="7" y="43"/>
                      </a:cubicBezTo>
                      <a:cubicBezTo>
                        <a:pt x="46" y="43"/>
                        <a:pt x="46" y="43"/>
                        <a:pt x="46" y="43"/>
                      </a:cubicBezTo>
                      <a:lnTo>
                        <a:pt x="4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3" name="Freeform 61"/>
                <p:cNvSpPr>
                  <a:spLocks/>
                </p:cNvSpPr>
                <p:nvPr/>
              </p:nvSpPr>
              <p:spPr bwMode="auto">
                <a:xfrm>
                  <a:off x="1628775" y="3294063"/>
                  <a:ext cx="127000" cy="127000"/>
                </a:xfrm>
                <a:custGeom>
                  <a:avLst/>
                  <a:gdLst>
                    <a:gd name="T0" fmla="*/ 38 w 44"/>
                    <a:gd name="T1" fmla="*/ 44 h 44"/>
                    <a:gd name="T2" fmla="*/ 44 w 44"/>
                    <a:gd name="T3" fmla="*/ 1 h 44"/>
                    <a:gd name="T4" fmla="*/ 13 w 44"/>
                    <a:gd name="T5" fmla="*/ 1 h 44"/>
                    <a:gd name="T6" fmla="*/ 12 w 44"/>
                    <a:gd name="T7" fmla="*/ 0 h 44"/>
                    <a:gd name="T8" fmla="*/ 0 w 44"/>
                    <a:gd name="T9" fmla="*/ 44 h 44"/>
                    <a:gd name="T10" fmla="*/ 38 w 44"/>
                    <a:gd name="T11" fmla="*/ 44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4" h="44">
                      <a:moveTo>
                        <a:pt x="38" y="44"/>
                      </a:moveTo>
                      <a:cubicBezTo>
                        <a:pt x="38" y="29"/>
                        <a:pt x="41" y="14"/>
                        <a:pt x="44" y="1"/>
                      </a:cubicBezTo>
                      <a:cubicBezTo>
                        <a:pt x="13" y="1"/>
                        <a:pt x="13" y="1"/>
                        <a:pt x="13" y="1"/>
                      </a:cubicBezTo>
                      <a:cubicBezTo>
                        <a:pt x="12" y="1"/>
                        <a:pt x="12" y="1"/>
                        <a:pt x="12" y="0"/>
                      </a:cubicBezTo>
                      <a:cubicBezTo>
                        <a:pt x="4" y="14"/>
                        <a:pt x="0" y="28"/>
                        <a:pt x="0" y="44"/>
                      </a:cubicBezTo>
                      <a:lnTo>
                        <a:pt x="38" y="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4" name="Freeform 62"/>
                <p:cNvSpPr>
                  <a:spLocks/>
                </p:cNvSpPr>
                <p:nvPr/>
              </p:nvSpPr>
              <p:spPr bwMode="auto">
                <a:xfrm>
                  <a:off x="1916113" y="3297238"/>
                  <a:ext cx="130175" cy="123825"/>
                </a:xfrm>
                <a:custGeom>
                  <a:avLst/>
                  <a:gdLst>
                    <a:gd name="T0" fmla="*/ 45 w 45"/>
                    <a:gd name="T1" fmla="*/ 43 h 43"/>
                    <a:gd name="T2" fmla="*/ 38 w 45"/>
                    <a:gd name="T3" fmla="*/ 0 h 43"/>
                    <a:gd name="T4" fmla="*/ 0 w 45"/>
                    <a:gd name="T5" fmla="*/ 0 h 43"/>
                    <a:gd name="T6" fmla="*/ 0 w 45"/>
                    <a:gd name="T7" fmla="*/ 43 h 43"/>
                    <a:gd name="T8" fmla="*/ 45 w 45"/>
                    <a:gd name="T9" fmla="*/ 43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43">
                      <a:moveTo>
                        <a:pt x="45" y="43"/>
                      </a:moveTo>
                      <a:cubicBezTo>
                        <a:pt x="45" y="27"/>
                        <a:pt x="42" y="13"/>
                        <a:pt x="3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3"/>
                        <a:pt x="0" y="43"/>
                        <a:pt x="0" y="43"/>
                      </a:cubicBezTo>
                      <a:lnTo>
                        <a:pt x="45" y="4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5" name="Freeform 63"/>
                <p:cNvSpPr>
                  <a:spLocks/>
                </p:cNvSpPr>
                <p:nvPr/>
              </p:nvSpPr>
              <p:spPr bwMode="auto">
                <a:xfrm>
                  <a:off x="1674813" y="3155950"/>
                  <a:ext cx="163513" cy="114300"/>
                </a:xfrm>
                <a:custGeom>
                  <a:avLst/>
                  <a:gdLst>
                    <a:gd name="T0" fmla="*/ 31 w 57"/>
                    <a:gd name="T1" fmla="*/ 40 h 40"/>
                    <a:gd name="T2" fmla="*/ 57 w 57"/>
                    <a:gd name="T3" fmla="*/ 0 h 40"/>
                    <a:gd name="T4" fmla="*/ 0 w 57"/>
                    <a:gd name="T5" fmla="*/ 40 h 40"/>
                    <a:gd name="T6" fmla="*/ 31 w 57"/>
                    <a:gd name="T7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31" y="40"/>
                      </a:moveTo>
                      <a:cubicBezTo>
                        <a:pt x="37" y="23"/>
                        <a:pt x="46" y="9"/>
                        <a:pt x="57" y="0"/>
                      </a:cubicBezTo>
                      <a:cubicBezTo>
                        <a:pt x="34" y="6"/>
                        <a:pt x="14" y="21"/>
                        <a:pt x="0" y="40"/>
                      </a:cubicBezTo>
                      <a:lnTo>
                        <a:pt x="31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6" name="Freeform 64"/>
                <p:cNvSpPr>
                  <a:spLocks/>
                </p:cNvSpPr>
                <p:nvPr/>
              </p:nvSpPr>
              <p:spPr bwMode="auto">
                <a:xfrm>
                  <a:off x="1674813" y="3592513"/>
                  <a:ext cx="163513" cy="115888"/>
                </a:xfrm>
                <a:custGeom>
                  <a:avLst/>
                  <a:gdLst>
                    <a:gd name="T0" fmla="*/ 31 w 57"/>
                    <a:gd name="T1" fmla="*/ 0 h 40"/>
                    <a:gd name="T2" fmla="*/ 0 w 57"/>
                    <a:gd name="T3" fmla="*/ 0 h 40"/>
                    <a:gd name="T4" fmla="*/ 57 w 57"/>
                    <a:gd name="T5" fmla="*/ 40 h 40"/>
                    <a:gd name="T6" fmla="*/ 31 w 57"/>
                    <a:gd name="T7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3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4" y="20"/>
                        <a:pt x="34" y="35"/>
                        <a:pt x="57" y="40"/>
                      </a:cubicBezTo>
                      <a:cubicBezTo>
                        <a:pt x="46" y="32"/>
                        <a:pt x="37" y="18"/>
                        <a:pt x="3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7" name="Freeform 65"/>
                <p:cNvSpPr>
                  <a:spLocks/>
                </p:cNvSpPr>
                <p:nvPr/>
              </p:nvSpPr>
              <p:spPr bwMode="auto">
                <a:xfrm>
                  <a:off x="1968500" y="3155950"/>
                  <a:ext cx="163513" cy="114300"/>
                </a:xfrm>
                <a:custGeom>
                  <a:avLst/>
                  <a:gdLst>
                    <a:gd name="T0" fmla="*/ 26 w 57"/>
                    <a:gd name="T1" fmla="*/ 40 h 40"/>
                    <a:gd name="T2" fmla="*/ 57 w 57"/>
                    <a:gd name="T3" fmla="*/ 40 h 40"/>
                    <a:gd name="T4" fmla="*/ 0 w 57"/>
                    <a:gd name="T5" fmla="*/ 0 h 40"/>
                    <a:gd name="T6" fmla="*/ 26 w 57"/>
                    <a:gd name="T7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26" y="40"/>
                      </a:moveTo>
                      <a:cubicBezTo>
                        <a:pt x="57" y="40"/>
                        <a:pt x="57" y="40"/>
                        <a:pt x="57" y="40"/>
                      </a:cubicBezTo>
                      <a:cubicBezTo>
                        <a:pt x="43" y="21"/>
                        <a:pt x="23" y="6"/>
                        <a:pt x="0" y="0"/>
                      </a:cubicBezTo>
                      <a:cubicBezTo>
                        <a:pt x="11" y="9"/>
                        <a:pt x="20" y="23"/>
                        <a:pt x="26" y="4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8" name="Freeform 66"/>
                <p:cNvSpPr>
                  <a:spLocks/>
                </p:cNvSpPr>
                <p:nvPr/>
              </p:nvSpPr>
              <p:spPr bwMode="auto">
                <a:xfrm>
                  <a:off x="1968500" y="3592513"/>
                  <a:ext cx="163513" cy="115888"/>
                </a:xfrm>
                <a:custGeom>
                  <a:avLst/>
                  <a:gdLst>
                    <a:gd name="T0" fmla="*/ 26 w 57"/>
                    <a:gd name="T1" fmla="*/ 0 h 40"/>
                    <a:gd name="T2" fmla="*/ 0 w 57"/>
                    <a:gd name="T3" fmla="*/ 40 h 40"/>
                    <a:gd name="T4" fmla="*/ 57 w 57"/>
                    <a:gd name="T5" fmla="*/ 0 h 40"/>
                    <a:gd name="T6" fmla="*/ 26 w 57"/>
                    <a:gd name="T7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40">
                      <a:moveTo>
                        <a:pt x="26" y="0"/>
                      </a:moveTo>
                      <a:cubicBezTo>
                        <a:pt x="20" y="18"/>
                        <a:pt x="11" y="32"/>
                        <a:pt x="0" y="40"/>
                      </a:cubicBezTo>
                      <a:cubicBezTo>
                        <a:pt x="23" y="35"/>
                        <a:pt x="43" y="20"/>
                        <a:pt x="57" y="0"/>
                      </a:cubicBezTo>
                      <a:lnTo>
                        <a:pt x="2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49" name="Freeform 67"/>
                <p:cNvSpPr>
                  <a:spLocks/>
                </p:cNvSpPr>
                <p:nvPr/>
              </p:nvSpPr>
              <p:spPr bwMode="auto">
                <a:xfrm>
                  <a:off x="2051050" y="3294063"/>
                  <a:ext cx="130175" cy="127000"/>
                </a:xfrm>
                <a:custGeom>
                  <a:avLst/>
                  <a:gdLst>
                    <a:gd name="T0" fmla="*/ 31 w 45"/>
                    <a:gd name="T1" fmla="*/ 1 h 44"/>
                    <a:gd name="T2" fmla="*/ 0 w 45"/>
                    <a:gd name="T3" fmla="*/ 1 h 44"/>
                    <a:gd name="T4" fmla="*/ 6 w 45"/>
                    <a:gd name="T5" fmla="*/ 44 h 44"/>
                    <a:gd name="T6" fmla="*/ 45 w 45"/>
                    <a:gd name="T7" fmla="*/ 44 h 44"/>
                    <a:gd name="T8" fmla="*/ 33 w 45"/>
                    <a:gd name="T9" fmla="*/ 0 h 44"/>
                    <a:gd name="T10" fmla="*/ 31 w 45"/>
                    <a:gd name="T11" fmla="*/ 1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5" h="44">
                      <a:moveTo>
                        <a:pt x="31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4" y="14"/>
                        <a:pt x="6" y="29"/>
                        <a:pt x="6" y="44"/>
                      </a:cubicBezTo>
                      <a:cubicBezTo>
                        <a:pt x="45" y="44"/>
                        <a:pt x="45" y="44"/>
                        <a:pt x="45" y="44"/>
                      </a:cubicBezTo>
                      <a:cubicBezTo>
                        <a:pt x="44" y="28"/>
                        <a:pt x="40" y="14"/>
                        <a:pt x="33" y="0"/>
                      </a:cubicBezTo>
                      <a:cubicBezTo>
                        <a:pt x="32" y="1"/>
                        <a:pt x="32" y="1"/>
                        <a:pt x="3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0" name="Freeform 68"/>
                <p:cNvSpPr>
                  <a:spLocks/>
                </p:cNvSpPr>
                <p:nvPr/>
              </p:nvSpPr>
              <p:spPr bwMode="auto">
                <a:xfrm>
                  <a:off x="1916113" y="3592513"/>
                  <a:ext cx="103188" cy="115888"/>
                </a:xfrm>
                <a:custGeom>
                  <a:avLst/>
                  <a:gdLst>
                    <a:gd name="T0" fmla="*/ 36 w 36"/>
                    <a:gd name="T1" fmla="*/ 0 h 40"/>
                    <a:gd name="T2" fmla="*/ 0 w 36"/>
                    <a:gd name="T3" fmla="*/ 0 h 40"/>
                    <a:gd name="T4" fmla="*/ 0 w 36"/>
                    <a:gd name="T5" fmla="*/ 40 h 40"/>
                    <a:gd name="T6" fmla="*/ 36 w 36"/>
                    <a:gd name="T7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40">
                      <a:moveTo>
                        <a:pt x="36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0"/>
                        <a:pt x="0" y="40"/>
                        <a:pt x="0" y="40"/>
                      </a:cubicBezTo>
                      <a:cubicBezTo>
                        <a:pt x="14" y="38"/>
                        <a:pt x="27" y="23"/>
                        <a:pt x="3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1" name="Freeform 69"/>
                <p:cNvSpPr>
                  <a:spLocks/>
                </p:cNvSpPr>
                <p:nvPr/>
              </p:nvSpPr>
              <p:spPr bwMode="auto">
                <a:xfrm>
                  <a:off x="1916113" y="3446463"/>
                  <a:ext cx="130175" cy="123825"/>
                </a:xfrm>
                <a:custGeom>
                  <a:avLst/>
                  <a:gdLst>
                    <a:gd name="T0" fmla="*/ 0 w 45"/>
                    <a:gd name="T1" fmla="*/ 0 h 43"/>
                    <a:gd name="T2" fmla="*/ 0 w 45"/>
                    <a:gd name="T3" fmla="*/ 43 h 43"/>
                    <a:gd name="T4" fmla="*/ 38 w 45"/>
                    <a:gd name="T5" fmla="*/ 43 h 43"/>
                    <a:gd name="T6" fmla="*/ 45 w 45"/>
                    <a:gd name="T7" fmla="*/ 0 h 43"/>
                    <a:gd name="T8" fmla="*/ 0 w 45"/>
                    <a:gd name="T9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43">
                      <a:moveTo>
                        <a:pt x="0" y="0"/>
                      </a:move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38" y="43"/>
                        <a:pt x="38" y="43"/>
                        <a:pt x="38" y="43"/>
                      </a:cubicBezTo>
                      <a:cubicBezTo>
                        <a:pt x="42" y="30"/>
                        <a:pt x="45" y="15"/>
                        <a:pt x="4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  <p:sp>
              <p:nvSpPr>
                <p:cNvPr id="52" name="Freeform 70"/>
                <p:cNvSpPr>
                  <a:spLocks/>
                </p:cNvSpPr>
                <p:nvPr/>
              </p:nvSpPr>
              <p:spPr bwMode="auto">
                <a:xfrm>
                  <a:off x="1787525" y="3592513"/>
                  <a:ext cx="106363" cy="115888"/>
                </a:xfrm>
                <a:custGeom>
                  <a:avLst/>
                  <a:gdLst>
                    <a:gd name="T0" fmla="*/ 37 w 37"/>
                    <a:gd name="T1" fmla="*/ 40 h 40"/>
                    <a:gd name="T2" fmla="*/ 37 w 37"/>
                    <a:gd name="T3" fmla="*/ 0 h 40"/>
                    <a:gd name="T4" fmla="*/ 0 w 37"/>
                    <a:gd name="T5" fmla="*/ 0 h 40"/>
                    <a:gd name="T6" fmla="*/ 37 w 37"/>
                    <a:gd name="T7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" h="40">
                      <a:moveTo>
                        <a:pt x="37" y="40"/>
                      </a:moveTo>
                      <a:cubicBezTo>
                        <a:pt x="37" y="0"/>
                        <a:pt x="37" y="0"/>
                        <a:pt x="3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" y="23"/>
                        <a:pt x="22" y="38"/>
                        <a:pt x="37" y="4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latin typeface="+mn-ea"/>
                  </a:endParaRPr>
                </a:p>
              </p:txBody>
            </p:sp>
          </p:grpSp>
          <p:sp>
            <p:nvSpPr>
              <p:cNvPr id="36" name="原创设计师QQ598969553          _5"/>
              <p:cNvSpPr/>
              <p:nvPr/>
            </p:nvSpPr>
            <p:spPr>
              <a:xfrm>
                <a:off x="4561201" y="5266080"/>
                <a:ext cx="1117782" cy="111778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bg1"/>
                  </a:solidFill>
                  <a:latin typeface="+mn-ea"/>
                  <a:cs typeface="Open Sans" panose="020B0606030504020204" pitchFamily="34" charset="0"/>
                </a:endParaRPr>
              </a:p>
            </p:txBody>
          </p:sp>
        </p:grpSp>
        <p:pic>
          <p:nvPicPr>
            <p:cNvPr id="32" name="Picture 8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946448">
              <a:off x="5046922" y="2098635"/>
              <a:ext cx="649716" cy="649716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algn="ctr" rotWithShape="0">
                <a:schemeClr val="tx1"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3" name="Группа 52"/>
          <p:cNvGrpSpPr/>
          <p:nvPr/>
        </p:nvGrpSpPr>
        <p:grpSpPr>
          <a:xfrm>
            <a:off x="9572365" y="6018964"/>
            <a:ext cx="648803" cy="648802"/>
            <a:chOff x="8749822" y="4366035"/>
            <a:chExt cx="1064104" cy="1064104"/>
          </a:xfrm>
        </p:grpSpPr>
        <p:grpSp>
          <p:nvGrpSpPr>
            <p:cNvPr id="54" name="Группа 142"/>
            <p:cNvGrpSpPr/>
            <p:nvPr/>
          </p:nvGrpSpPr>
          <p:grpSpPr>
            <a:xfrm>
              <a:off x="8749822" y="4366035"/>
              <a:ext cx="1064104" cy="1064104"/>
              <a:chOff x="2645966" y="1914103"/>
              <a:chExt cx="1064104" cy="1064104"/>
            </a:xfrm>
          </p:grpSpPr>
          <p:sp>
            <p:nvSpPr>
              <p:cNvPr id="56" name="原创设计师QQ598969553          _4"/>
              <p:cNvSpPr/>
              <p:nvPr/>
            </p:nvSpPr>
            <p:spPr>
              <a:xfrm>
                <a:off x="2645966" y="1914103"/>
                <a:ext cx="1064104" cy="1064104"/>
              </a:xfrm>
              <a:prstGeom prst="ellipse">
                <a:avLst/>
              </a:prstGeom>
              <a:noFill/>
              <a:ln w="101600" cap="sq" cmpd="sng">
                <a:solidFill>
                  <a:srgbClr val="CBE7E1"/>
                </a:solidFill>
                <a:prstDash val="sysDash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n-ea"/>
                </a:endParaRPr>
              </a:p>
            </p:txBody>
          </p:sp>
          <p:grpSp>
            <p:nvGrpSpPr>
              <p:cNvPr id="57" name="Группа 145"/>
              <p:cNvGrpSpPr/>
              <p:nvPr/>
            </p:nvGrpSpPr>
            <p:grpSpPr>
              <a:xfrm>
                <a:off x="2645966" y="1914103"/>
                <a:ext cx="1064104" cy="1064104"/>
                <a:chOff x="2645966" y="1914103"/>
                <a:chExt cx="1064104" cy="1064104"/>
              </a:xfrm>
            </p:grpSpPr>
            <p:sp>
              <p:nvSpPr>
                <p:cNvPr id="58" name="原创设计师QQ598969553          _5"/>
                <p:cNvSpPr/>
                <p:nvPr/>
              </p:nvSpPr>
              <p:spPr>
                <a:xfrm>
                  <a:off x="2780520" y="2048657"/>
                  <a:ext cx="794997" cy="794997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bg1"/>
                    </a:solidFill>
                    <a:latin typeface="+mn-ea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59" name="原创设计师QQ598969553          _6"/>
                <p:cNvSpPr/>
                <p:nvPr/>
              </p:nvSpPr>
              <p:spPr>
                <a:xfrm>
                  <a:off x="2645966" y="1914103"/>
                  <a:ext cx="1064104" cy="1064104"/>
                </a:xfrm>
                <a:prstGeom prst="arc">
                  <a:avLst>
                    <a:gd name="adj1" fmla="val 15281501"/>
                    <a:gd name="adj2" fmla="val 16400636"/>
                  </a:avLst>
                </a:prstGeom>
                <a:noFill/>
                <a:ln w="101600" cap="sq" cmpd="sng">
                  <a:solidFill>
                    <a:schemeClr val="accent2"/>
                  </a:solidFill>
                  <a:prstDash val="sysDash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+mn-ea"/>
                  </a:endParaRPr>
                </a:p>
              </p:txBody>
            </p:sp>
          </p:grpSp>
        </p:grpSp>
        <p:pic>
          <p:nvPicPr>
            <p:cNvPr id="55" name="Picture 6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chemeClr val="bg2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69992" y="4686205"/>
              <a:ext cx="423764" cy="423764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algn="ctr" rotWithShape="0">
                <a:schemeClr val="tx1"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五边形 1"/>
          <p:cNvSpPr/>
          <p:nvPr/>
        </p:nvSpPr>
        <p:spPr>
          <a:xfrm>
            <a:off x="16220" y="0"/>
            <a:ext cx="4545861" cy="6858000"/>
          </a:xfrm>
          <a:prstGeom prst="homePlate">
            <a:avLst>
              <a:gd name="adj" fmla="val 6533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258190" y="3051901"/>
            <a:ext cx="4692316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Муниципальный </a:t>
            </a:r>
            <a:r>
              <a:rPr lang="ru-RU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долг</a:t>
            </a:r>
          </a:p>
          <a:p>
            <a:r>
              <a:rPr lang="ru-RU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тыс.руб.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59285" y="2377440"/>
            <a:ext cx="720436" cy="37886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35583" y="2246812"/>
            <a:ext cx="734292" cy="3890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292637" y="3201192"/>
            <a:ext cx="692728" cy="2937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402583" y="1785260"/>
            <a:ext cx="623455" cy="4352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859383" y="1802676"/>
            <a:ext cx="1018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Calibri" pitchFamily="34" charset="0"/>
              </a:rPr>
              <a:t>01.01.2024</a:t>
            </a:r>
          </a:p>
          <a:p>
            <a:pPr algn="ctr"/>
            <a:r>
              <a:rPr lang="ru-RU" sz="1200" b="1" dirty="0" smtClean="0">
                <a:latin typeface="Calibri" pitchFamily="34" charset="0"/>
              </a:rPr>
              <a:t>51 572,60</a:t>
            </a:r>
            <a:endParaRPr lang="ru-RU" sz="1200" b="1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04559" y="1785260"/>
            <a:ext cx="1018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Calibri" pitchFamily="34" charset="0"/>
              </a:rPr>
              <a:t>01.01.2025</a:t>
            </a:r>
          </a:p>
          <a:p>
            <a:pPr algn="ctr"/>
            <a:r>
              <a:rPr lang="ru-RU" sz="1200" b="1" dirty="0" smtClean="0">
                <a:latin typeface="Calibri" pitchFamily="34" charset="0"/>
              </a:rPr>
              <a:t>65 296,00</a:t>
            </a:r>
            <a:endParaRPr lang="ru-RU" sz="12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14902" y="2647407"/>
            <a:ext cx="1018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Calibri" pitchFamily="34" charset="0"/>
              </a:rPr>
              <a:t>01.01.2026</a:t>
            </a:r>
          </a:p>
          <a:p>
            <a:pPr algn="ctr"/>
            <a:r>
              <a:rPr lang="ru-RU" sz="1200" b="1" dirty="0" smtClean="0">
                <a:latin typeface="Calibri" pitchFamily="34" charset="0"/>
              </a:rPr>
              <a:t>62588,1</a:t>
            </a:r>
            <a:endParaRPr lang="ru-RU" sz="12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33805" y="1341011"/>
            <a:ext cx="1018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Calibri" pitchFamily="34" charset="0"/>
              </a:rPr>
              <a:t>01.01.2027</a:t>
            </a:r>
          </a:p>
          <a:p>
            <a:pPr algn="ctr"/>
            <a:r>
              <a:rPr lang="ru-RU" sz="1200" b="1" dirty="0" smtClean="0">
                <a:latin typeface="Calibri" pitchFamily="34" charset="0"/>
              </a:rPr>
              <a:t>79 500,0</a:t>
            </a:r>
            <a:endParaRPr lang="ru-RU" sz="1200" b="1" dirty="0">
              <a:latin typeface="Calibri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 flipH="1">
            <a:off x="9614263" y="3631474"/>
            <a:ext cx="1579954" cy="2459932"/>
            <a:chOff x="4470603" y="502015"/>
            <a:chExt cx="3250794" cy="5853969"/>
          </a:xfrm>
        </p:grpSpPr>
        <p:pic>
          <p:nvPicPr>
            <p:cNvPr id="20" name="Picture 6" descr="C:\Users\AN-dvorovaya\Downloads\sammy-line-pointer-for-presentation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8472" y="664977"/>
              <a:ext cx="99806" cy="784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5" descr="C:\Users\AN-dvorovaya\Downloads\sammy-line-thumbs-up-man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0603" y="502015"/>
              <a:ext cx="3250794" cy="58539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7749238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gray">
          <a:xfrm>
            <a:off x="1240971" y="354549"/>
            <a:ext cx="102765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200" dirty="0" smtClean="0"/>
              <a:t>«Формирование комфортной городской среды» </a:t>
            </a:r>
            <a:endParaRPr lang="ru-RU" sz="29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16034" y="1245221"/>
            <a:ext cx="7101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Три проекта по благоустройство  территорий:</a:t>
            </a:r>
          </a:p>
        </p:txBody>
      </p:sp>
      <p:grpSp>
        <p:nvGrpSpPr>
          <p:cNvPr id="9" name="Группа 8"/>
          <p:cNvGrpSpPr/>
          <p:nvPr/>
        </p:nvGrpSpPr>
        <p:grpSpPr>
          <a:xfrm rot="15501252" flipH="1">
            <a:off x="9431450" y="934819"/>
            <a:ext cx="1955628" cy="2225678"/>
            <a:chOff x="4782114" y="1590261"/>
            <a:chExt cx="2600924" cy="2960082"/>
          </a:xfrm>
          <a:gradFill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10" name="Freeform 59">
              <a:extLst>
                <a:ext uri="{FF2B5EF4-FFF2-40B4-BE49-F238E27FC236}">
                  <a16:creationId xmlns:a16="http://schemas.microsoft.com/office/drawing/2014/main" id="{E114E8E0-8FAA-4B33-ACF4-42EA0151F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8231" y="3441299"/>
              <a:ext cx="1274807" cy="1109044"/>
            </a:xfrm>
            <a:custGeom>
              <a:avLst/>
              <a:gdLst>
                <a:gd name="T0" fmla="*/ 0 w 323"/>
                <a:gd name="T1" fmla="*/ 247 h 281"/>
                <a:gd name="T2" fmla="*/ 84 w 323"/>
                <a:gd name="T3" fmla="*/ 63 h 281"/>
                <a:gd name="T4" fmla="*/ 314 w 323"/>
                <a:gd name="T5" fmla="*/ 17 h 281"/>
                <a:gd name="T6" fmla="*/ 22 w 323"/>
                <a:gd name="T7" fmla="*/ 272 h 281"/>
                <a:gd name="T8" fmla="*/ 203 w 323"/>
                <a:gd name="T9" fmla="*/ 120 h 281"/>
                <a:gd name="T10" fmla="*/ 0 w 323"/>
                <a:gd name="T11" fmla="*/ 247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81">
                  <a:moveTo>
                    <a:pt x="0" y="247"/>
                  </a:moveTo>
                  <a:cubicBezTo>
                    <a:pt x="0" y="247"/>
                    <a:pt x="7" y="126"/>
                    <a:pt x="84" y="63"/>
                  </a:cubicBezTo>
                  <a:cubicBezTo>
                    <a:pt x="161" y="0"/>
                    <a:pt x="213" y="60"/>
                    <a:pt x="314" y="17"/>
                  </a:cubicBezTo>
                  <a:cubicBezTo>
                    <a:pt x="314" y="17"/>
                    <a:pt x="323" y="281"/>
                    <a:pt x="22" y="272"/>
                  </a:cubicBezTo>
                  <a:cubicBezTo>
                    <a:pt x="22" y="272"/>
                    <a:pt x="167" y="199"/>
                    <a:pt x="203" y="120"/>
                  </a:cubicBezTo>
                  <a:cubicBezTo>
                    <a:pt x="203" y="120"/>
                    <a:pt x="141" y="200"/>
                    <a:pt x="0" y="2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" name="Freeform 60">
              <a:extLst>
                <a:ext uri="{FF2B5EF4-FFF2-40B4-BE49-F238E27FC236}">
                  <a16:creationId xmlns:a16="http://schemas.microsoft.com/office/drawing/2014/main" id="{5E0922C7-F3A7-4B9A-BC24-F70090D752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2114" y="2912433"/>
              <a:ext cx="1235340" cy="1503719"/>
            </a:xfrm>
            <a:custGeom>
              <a:avLst/>
              <a:gdLst>
                <a:gd name="T0" fmla="*/ 281 w 313"/>
                <a:gd name="T1" fmla="*/ 381 h 381"/>
                <a:gd name="T2" fmla="*/ 95 w 313"/>
                <a:gd name="T3" fmla="*/ 280 h 381"/>
                <a:gd name="T4" fmla="*/ 15 w 313"/>
                <a:gd name="T5" fmla="*/ 0 h 381"/>
                <a:gd name="T6" fmla="*/ 112 w 313"/>
                <a:gd name="T7" fmla="*/ 67 h 381"/>
                <a:gd name="T8" fmla="*/ 313 w 313"/>
                <a:gd name="T9" fmla="*/ 355 h 381"/>
                <a:gd name="T10" fmla="*/ 108 w 313"/>
                <a:gd name="T11" fmla="*/ 157 h 381"/>
                <a:gd name="T12" fmla="*/ 281 w 313"/>
                <a:gd name="T13" fmla="*/ 38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3" h="381">
                  <a:moveTo>
                    <a:pt x="281" y="381"/>
                  </a:moveTo>
                  <a:cubicBezTo>
                    <a:pt x="281" y="381"/>
                    <a:pt x="164" y="378"/>
                    <a:pt x="95" y="280"/>
                  </a:cubicBezTo>
                  <a:cubicBezTo>
                    <a:pt x="26" y="182"/>
                    <a:pt x="0" y="110"/>
                    <a:pt x="15" y="0"/>
                  </a:cubicBezTo>
                  <a:cubicBezTo>
                    <a:pt x="15" y="0"/>
                    <a:pt x="36" y="43"/>
                    <a:pt x="112" y="67"/>
                  </a:cubicBezTo>
                  <a:cubicBezTo>
                    <a:pt x="188" y="90"/>
                    <a:pt x="291" y="146"/>
                    <a:pt x="313" y="355"/>
                  </a:cubicBezTo>
                  <a:cubicBezTo>
                    <a:pt x="313" y="355"/>
                    <a:pt x="171" y="253"/>
                    <a:pt x="108" y="157"/>
                  </a:cubicBezTo>
                  <a:cubicBezTo>
                    <a:pt x="108" y="157"/>
                    <a:pt x="154" y="276"/>
                    <a:pt x="281" y="38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" name="Freeform 61">
              <a:extLst>
                <a:ext uri="{FF2B5EF4-FFF2-40B4-BE49-F238E27FC236}">
                  <a16:creationId xmlns:a16="http://schemas.microsoft.com/office/drawing/2014/main" id="{89D44A48-34D8-45C9-BABE-4AD35642A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8450" y="2592742"/>
              <a:ext cx="974853" cy="840663"/>
            </a:xfrm>
            <a:custGeom>
              <a:avLst/>
              <a:gdLst>
                <a:gd name="T0" fmla="*/ 3 w 247"/>
                <a:gd name="T1" fmla="*/ 196 h 213"/>
                <a:gd name="T2" fmla="*/ 54 w 247"/>
                <a:gd name="T3" fmla="*/ 52 h 213"/>
                <a:gd name="T4" fmla="*/ 223 w 247"/>
                <a:gd name="T5" fmla="*/ 3 h 213"/>
                <a:gd name="T6" fmla="*/ 21 w 247"/>
                <a:gd name="T7" fmla="*/ 213 h 213"/>
                <a:gd name="T8" fmla="*/ 147 w 247"/>
                <a:gd name="T9" fmla="*/ 87 h 213"/>
                <a:gd name="T10" fmla="*/ 3 w 247"/>
                <a:gd name="T11" fmla="*/ 196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7" h="213">
                  <a:moveTo>
                    <a:pt x="3" y="196"/>
                  </a:moveTo>
                  <a:cubicBezTo>
                    <a:pt x="3" y="196"/>
                    <a:pt x="0" y="105"/>
                    <a:pt x="54" y="52"/>
                  </a:cubicBezTo>
                  <a:cubicBezTo>
                    <a:pt x="108" y="0"/>
                    <a:pt x="150" y="42"/>
                    <a:pt x="223" y="3"/>
                  </a:cubicBezTo>
                  <a:cubicBezTo>
                    <a:pt x="223" y="3"/>
                    <a:pt x="247" y="200"/>
                    <a:pt x="21" y="213"/>
                  </a:cubicBezTo>
                  <a:cubicBezTo>
                    <a:pt x="21" y="213"/>
                    <a:pt x="125" y="149"/>
                    <a:pt x="147" y="87"/>
                  </a:cubicBezTo>
                  <a:cubicBezTo>
                    <a:pt x="147" y="87"/>
                    <a:pt x="105" y="151"/>
                    <a:pt x="3" y="1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Freeform 62">
              <a:extLst>
                <a:ext uri="{FF2B5EF4-FFF2-40B4-BE49-F238E27FC236}">
                  <a16:creationId xmlns:a16="http://schemas.microsoft.com/office/drawing/2014/main" id="{EE237000-DD56-4BB5-8F9C-F8FD84DF0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4795" y="1590261"/>
              <a:ext cx="1045894" cy="1081415"/>
            </a:xfrm>
            <a:custGeom>
              <a:avLst/>
              <a:gdLst>
                <a:gd name="T0" fmla="*/ 40 w 265"/>
                <a:gd name="T1" fmla="*/ 266 h 274"/>
                <a:gd name="T2" fmla="*/ 28 w 265"/>
                <a:gd name="T3" fmla="*/ 114 h 274"/>
                <a:gd name="T4" fmla="*/ 162 w 265"/>
                <a:gd name="T5" fmla="*/ 0 h 274"/>
                <a:gd name="T6" fmla="*/ 63 w 265"/>
                <a:gd name="T7" fmla="*/ 274 h 274"/>
                <a:gd name="T8" fmla="*/ 127 w 265"/>
                <a:gd name="T9" fmla="*/ 108 h 274"/>
                <a:gd name="T10" fmla="*/ 40 w 265"/>
                <a:gd name="T11" fmla="*/ 266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5" h="274">
                  <a:moveTo>
                    <a:pt x="40" y="266"/>
                  </a:moveTo>
                  <a:cubicBezTo>
                    <a:pt x="40" y="266"/>
                    <a:pt x="0" y="184"/>
                    <a:pt x="28" y="114"/>
                  </a:cubicBezTo>
                  <a:cubicBezTo>
                    <a:pt x="56" y="44"/>
                    <a:pt x="112" y="65"/>
                    <a:pt x="162" y="0"/>
                  </a:cubicBezTo>
                  <a:cubicBezTo>
                    <a:pt x="162" y="0"/>
                    <a:pt x="265" y="170"/>
                    <a:pt x="63" y="274"/>
                  </a:cubicBezTo>
                  <a:cubicBezTo>
                    <a:pt x="63" y="274"/>
                    <a:pt x="132" y="173"/>
                    <a:pt x="127" y="108"/>
                  </a:cubicBezTo>
                  <a:cubicBezTo>
                    <a:pt x="127" y="108"/>
                    <a:pt x="115" y="183"/>
                    <a:pt x="40" y="2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4" name="Freeform 63">
              <a:extLst>
                <a:ext uri="{FF2B5EF4-FFF2-40B4-BE49-F238E27FC236}">
                  <a16:creationId xmlns:a16="http://schemas.microsoft.com/office/drawing/2014/main" id="{93830F77-B144-451E-BD3A-6353E7692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4881" y="2229640"/>
              <a:ext cx="757781" cy="1361636"/>
            </a:xfrm>
            <a:custGeom>
              <a:avLst/>
              <a:gdLst>
                <a:gd name="T0" fmla="*/ 109 w 192"/>
                <a:gd name="T1" fmla="*/ 345 h 345"/>
                <a:gd name="T2" fmla="*/ 15 w 192"/>
                <a:gd name="T3" fmla="*/ 217 h 345"/>
                <a:gd name="T4" fmla="*/ 51 w 192"/>
                <a:gd name="T5" fmla="*/ 0 h 345"/>
                <a:gd name="T6" fmla="*/ 95 w 192"/>
                <a:gd name="T7" fmla="*/ 77 h 345"/>
                <a:gd name="T8" fmla="*/ 139 w 192"/>
                <a:gd name="T9" fmla="*/ 338 h 345"/>
                <a:gd name="T10" fmla="*/ 64 w 192"/>
                <a:gd name="T11" fmla="*/ 137 h 345"/>
                <a:gd name="T12" fmla="*/ 109 w 192"/>
                <a:gd name="T13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" h="345">
                  <a:moveTo>
                    <a:pt x="109" y="345"/>
                  </a:moveTo>
                  <a:cubicBezTo>
                    <a:pt x="109" y="345"/>
                    <a:pt x="31" y="306"/>
                    <a:pt x="15" y="217"/>
                  </a:cubicBezTo>
                  <a:cubicBezTo>
                    <a:pt x="0" y="128"/>
                    <a:pt x="5" y="71"/>
                    <a:pt x="51" y="0"/>
                  </a:cubicBezTo>
                  <a:cubicBezTo>
                    <a:pt x="51" y="0"/>
                    <a:pt x="51" y="36"/>
                    <a:pt x="95" y="77"/>
                  </a:cubicBezTo>
                  <a:cubicBezTo>
                    <a:pt x="139" y="117"/>
                    <a:pt x="192" y="188"/>
                    <a:pt x="139" y="338"/>
                  </a:cubicBezTo>
                  <a:cubicBezTo>
                    <a:pt x="139" y="338"/>
                    <a:pt x="76" y="222"/>
                    <a:pt x="64" y="137"/>
                  </a:cubicBezTo>
                  <a:cubicBezTo>
                    <a:pt x="64" y="137"/>
                    <a:pt x="56" y="233"/>
                    <a:pt x="109" y="3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15" name="Группа 14"/>
          <p:cNvGrpSpPr/>
          <p:nvPr/>
        </p:nvGrpSpPr>
        <p:grpSpPr>
          <a:xfrm rot="994407">
            <a:off x="637339" y="4202057"/>
            <a:ext cx="1955628" cy="2225678"/>
            <a:chOff x="4782114" y="1590261"/>
            <a:chExt cx="2600924" cy="2960082"/>
          </a:xfrm>
          <a:gradFill>
            <a:gsLst>
              <a:gs pos="0">
                <a:schemeClr val="accent2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16" name="Freeform 59">
              <a:extLst>
                <a:ext uri="{FF2B5EF4-FFF2-40B4-BE49-F238E27FC236}">
                  <a16:creationId xmlns:a16="http://schemas.microsoft.com/office/drawing/2014/main" id="{E114E8E0-8FAA-4B33-ACF4-42EA0151F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8231" y="3441299"/>
              <a:ext cx="1274807" cy="1109044"/>
            </a:xfrm>
            <a:custGeom>
              <a:avLst/>
              <a:gdLst>
                <a:gd name="T0" fmla="*/ 0 w 323"/>
                <a:gd name="T1" fmla="*/ 247 h 281"/>
                <a:gd name="T2" fmla="*/ 84 w 323"/>
                <a:gd name="T3" fmla="*/ 63 h 281"/>
                <a:gd name="T4" fmla="*/ 314 w 323"/>
                <a:gd name="T5" fmla="*/ 17 h 281"/>
                <a:gd name="T6" fmla="*/ 22 w 323"/>
                <a:gd name="T7" fmla="*/ 272 h 281"/>
                <a:gd name="T8" fmla="*/ 203 w 323"/>
                <a:gd name="T9" fmla="*/ 120 h 281"/>
                <a:gd name="T10" fmla="*/ 0 w 323"/>
                <a:gd name="T11" fmla="*/ 247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81">
                  <a:moveTo>
                    <a:pt x="0" y="247"/>
                  </a:moveTo>
                  <a:cubicBezTo>
                    <a:pt x="0" y="247"/>
                    <a:pt x="7" y="126"/>
                    <a:pt x="84" y="63"/>
                  </a:cubicBezTo>
                  <a:cubicBezTo>
                    <a:pt x="161" y="0"/>
                    <a:pt x="213" y="60"/>
                    <a:pt x="314" y="17"/>
                  </a:cubicBezTo>
                  <a:cubicBezTo>
                    <a:pt x="314" y="17"/>
                    <a:pt x="323" y="281"/>
                    <a:pt x="22" y="272"/>
                  </a:cubicBezTo>
                  <a:cubicBezTo>
                    <a:pt x="22" y="272"/>
                    <a:pt x="167" y="199"/>
                    <a:pt x="203" y="120"/>
                  </a:cubicBezTo>
                  <a:cubicBezTo>
                    <a:pt x="203" y="120"/>
                    <a:pt x="141" y="200"/>
                    <a:pt x="0" y="2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7" name="Freeform 60">
              <a:extLst>
                <a:ext uri="{FF2B5EF4-FFF2-40B4-BE49-F238E27FC236}">
                  <a16:creationId xmlns:a16="http://schemas.microsoft.com/office/drawing/2014/main" id="{5E0922C7-F3A7-4B9A-BC24-F70090D752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2114" y="2912433"/>
              <a:ext cx="1235340" cy="1503719"/>
            </a:xfrm>
            <a:custGeom>
              <a:avLst/>
              <a:gdLst>
                <a:gd name="T0" fmla="*/ 281 w 313"/>
                <a:gd name="T1" fmla="*/ 381 h 381"/>
                <a:gd name="T2" fmla="*/ 95 w 313"/>
                <a:gd name="T3" fmla="*/ 280 h 381"/>
                <a:gd name="T4" fmla="*/ 15 w 313"/>
                <a:gd name="T5" fmla="*/ 0 h 381"/>
                <a:gd name="T6" fmla="*/ 112 w 313"/>
                <a:gd name="T7" fmla="*/ 67 h 381"/>
                <a:gd name="T8" fmla="*/ 313 w 313"/>
                <a:gd name="T9" fmla="*/ 355 h 381"/>
                <a:gd name="T10" fmla="*/ 108 w 313"/>
                <a:gd name="T11" fmla="*/ 157 h 381"/>
                <a:gd name="T12" fmla="*/ 281 w 313"/>
                <a:gd name="T13" fmla="*/ 38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3" h="381">
                  <a:moveTo>
                    <a:pt x="281" y="381"/>
                  </a:moveTo>
                  <a:cubicBezTo>
                    <a:pt x="281" y="381"/>
                    <a:pt x="164" y="378"/>
                    <a:pt x="95" y="280"/>
                  </a:cubicBezTo>
                  <a:cubicBezTo>
                    <a:pt x="26" y="182"/>
                    <a:pt x="0" y="110"/>
                    <a:pt x="15" y="0"/>
                  </a:cubicBezTo>
                  <a:cubicBezTo>
                    <a:pt x="15" y="0"/>
                    <a:pt x="36" y="43"/>
                    <a:pt x="112" y="67"/>
                  </a:cubicBezTo>
                  <a:cubicBezTo>
                    <a:pt x="188" y="90"/>
                    <a:pt x="291" y="146"/>
                    <a:pt x="313" y="355"/>
                  </a:cubicBezTo>
                  <a:cubicBezTo>
                    <a:pt x="313" y="355"/>
                    <a:pt x="171" y="253"/>
                    <a:pt x="108" y="157"/>
                  </a:cubicBezTo>
                  <a:cubicBezTo>
                    <a:pt x="108" y="157"/>
                    <a:pt x="154" y="276"/>
                    <a:pt x="281" y="38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8" name="Freeform 61">
              <a:extLst>
                <a:ext uri="{FF2B5EF4-FFF2-40B4-BE49-F238E27FC236}">
                  <a16:creationId xmlns:a16="http://schemas.microsoft.com/office/drawing/2014/main" id="{89D44A48-34D8-45C9-BABE-4AD35642A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8450" y="2592742"/>
              <a:ext cx="974853" cy="840663"/>
            </a:xfrm>
            <a:custGeom>
              <a:avLst/>
              <a:gdLst>
                <a:gd name="T0" fmla="*/ 3 w 247"/>
                <a:gd name="T1" fmla="*/ 196 h 213"/>
                <a:gd name="T2" fmla="*/ 54 w 247"/>
                <a:gd name="T3" fmla="*/ 52 h 213"/>
                <a:gd name="T4" fmla="*/ 223 w 247"/>
                <a:gd name="T5" fmla="*/ 3 h 213"/>
                <a:gd name="T6" fmla="*/ 21 w 247"/>
                <a:gd name="T7" fmla="*/ 213 h 213"/>
                <a:gd name="T8" fmla="*/ 147 w 247"/>
                <a:gd name="T9" fmla="*/ 87 h 213"/>
                <a:gd name="T10" fmla="*/ 3 w 247"/>
                <a:gd name="T11" fmla="*/ 196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7" h="213">
                  <a:moveTo>
                    <a:pt x="3" y="196"/>
                  </a:moveTo>
                  <a:cubicBezTo>
                    <a:pt x="3" y="196"/>
                    <a:pt x="0" y="105"/>
                    <a:pt x="54" y="52"/>
                  </a:cubicBezTo>
                  <a:cubicBezTo>
                    <a:pt x="108" y="0"/>
                    <a:pt x="150" y="42"/>
                    <a:pt x="223" y="3"/>
                  </a:cubicBezTo>
                  <a:cubicBezTo>
                    <a:pt x="223" y="3"/>
                    <a:pt x="247" y="200"/>
                    <a:pt x="21" y="213"/>
                  </a:cubicBezTo>
                  <a:cubicBezTo>
                    <a:pt x="21" y="213"/>
                    <a:pt x="125" y="149"/>
                    <a:pt x="147" y="87"/>
                  </a:cubicBezTo>
                  <a:cubicBezTo>
                    <a:pt x="147" y="87"/>
                    <a:pt x="105" y="151"/>
                    <a:pt x="3" y="1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9" name="Freeform 62">
              <a:extLst>
                <a:ext uri="{FF2B5EF4-FFF2-40B4-BE49-F238E27FC236}">
                  <a16:creationId xmlns:a16="http://schemas.microsoft.com/office/drawing/2014/main" id="{EE237000-DD56-4BB5-8F9C-F8FD84DF0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4795" y="1590261"/>
              <a:ext cx="1045894" cy="1081415"/>
            </a:xfrm>
            <a:custGeom>
              <a:avLst/>
              <a:gdLst>
                <a:gd name="T0" fmla="*/ 40 w 265"/>
                <a:gd name="T1" fmla="*/ 266 h 274"/>
                <a:gd name="T2" fmla="*/ 28 w 265"/>
                <a:gd name="T3" fmla="*/ 114 h 274"/>
                <a:gd name="T4" fmla="*/ 162 w 265"/>
                <a:gd name="T5" fmla="*/ 0 h 274"/>
                <a:gd name="T6" fmla="*/ 63 w 265"/>
                <a:gd name="T7" fmla="*/ 274 h 274"/>
                <a:gd name="T8" fmla="*/ 127 w 265"/>
                <a:gd name="T9" fmla="*/ 108 h 274"/>
                <a:gd name="T10" fmla="*/ 40 w 265"/>
                <a:gd name="T11" fmla="*/ 266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5" h="274">
                  <a:moveTo>
                    <a:pt x="40" y="266"/>
                  </a:moveTo>
                  <a:cubicBezTo>
                    <a:pt x="40" y="266"/>
                    <a:pt x="0" y="184"/>
                    <a:pt x="28" y="114"/>
                  </a:cubicBezTo>
                  <a:cubicBezTo>
                    <a:pt x="56" y="44"/>
                    <a:pt x="112" y="65"/>
                    <a:pt x="162" y="0"/>
                  </a:cubicBezTo>
                  <a:cubicBezTo>
                    <a:pt x="162" y="0"/>
                    <a:pt x="265" y="170"/>
                    <a:pt x="63" y="274"/>
                  </a:cubicBezTo>
                  <a:cubicBezTo>
                    <a:pt x="63" y="274"/>
                    <a:pt x="132" y="173"/>
                    <a:pt x="127" y="108"/>
                  </a:cubicBezTo>
                  <a:cubicBezTo>
                    <a:pt x="127" y="108"/>
                    <a:pt x="115" y="183"/>
                    <a:pt x="40" y="2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0" name="Freeform 63">
              <a:extLst>
                <a:ext uri="{FF2B5EF4-FFF2-40B4-BE49-F238E27FC236}">
                  <a16:creationId xmlns:a16="http://schemas.microsoft.com/office/drawing/2014/main" id="{93830F77-B144-451E-BD3A-6353E7692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4881" y="2229640"/>
              <a:ext cx="757781" cy="1361636"/>
            </a:xfrm>
            <a:custGeom>
              <a:avLst/>
              <a:gdLst>
                <a:gd name="T0" fmla="*/ 109 w 192"/>
                <a:gd name="T1" fmla="*/ 345 h 345"/>
                <a:gd name="T2" fmla="*/ 15 w 192"/>
                <a:gd name="T3" fmla="*/ 217 h 345"/>
                <a:gd name="T4" fmla="*/ 51 w 192"/>
                <a:gd name="T5" fmla="*/ 0 h 345"/>
                <a:gd name="T6" fmla="*/ 95 w 192"/>
                <a:gd name="T7" fmla="*/ 77 h 345"/>
                <a:gd name="T8" fmla="*/ 139 w 192"/>
                <a:gd name="T9" fmla="*/ 338 h 345"/>
                <a:gd name="T10" fmla="*/ 64 w 192"/>
                <a:gd name="T11" fmla="*/ 137 h 345"/>
                <a:gd name="T12" fmla="*/ 109 w 192"/>
                <a:gd name="T13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" h="345">
                  <a:moveTo>
                    <a:pt x="109" y="345"/>
                  </a:moveTo>
                  <a:cubicBezTo>
                    <a:pt x="109" y="345"/>
                    <a:pt x="31" y="306"/>
                    <a:pt x="15" y="217"/>
                  </a:cubicBezTo>
                  <a:cubicBezTo>
                    <a:pt x="0" y="128"/>
                    <a:pt x="5" y="71"/>
                    <a:pt x="51" y="0"/>
                  </a:cubicBezTo>
                  <a:cubicBezTo>
                    <a:pt x="51" y="0"/>
                    <a:pt x="51" y="36"/>
                    <a:pt x="95" y="77"/>
                  </a:cubicBezTo>
                  <a:cubicBezTo>
                    <a:pt x="139" y="117"/>
                    <a:pt x="192" y="188"/>
                    <a:pt x="139" y="338"/>
                  </a:cubicBezTo>
                  <a:cubicBezTo>
                    <a:pt x="139" y="338"/>
                    <a:pt x="76" y="222"/>
                    <a:pt x="64" y="137"/>
                  </a:cubicBezTo>
                  <a:cubicBezTo>
                    <a:pt x="64" y="137"/>
                    <a:pt x="56" y="233"/>
                    <a:pt x="109" y="3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55" tIns="34277" rIns="68555" bIns="34277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pic>
        <p:nvPicPr>
          <p:cNvPr id="21" name="Picture 3" descr="C:\Users\AN-dvorovaya\Downloads\sammy-line-pensive-girl-in-a-ca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11583" y="3178180"/>
            <a:ext cx="1793035" cy="349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Группа 58"/>
          <p:cNvGrpSpPr/>
          <p:nvPr/>
        </p:nvGrpSpPr>
        <p:grpSpPr>
          <a:xfrm>
            <a:off x="1730948" y="1967996"/>
            <a:ext cx="7595932" cy="2460311"/>
            <a:chOff x="1390615" y="1837368"/>
            <a:chExt cx="4299528" cy="4775035"/>
          </a:xfrm>
          <a:solidFill>
            <a:schemeClr val="accent3">
              <a:lumMod val="75000"/>
            </a:schemeClr>
          </a:solidFill>
        </p:grpSpPr>
        <p:sp>
          <p:nvSpPr>
            <p:cNvPr id="27" name="Freeform 3"/>
            <p:cNvSpPr/>
            <p:nvPr/>
          </p:nvSpPr>
          <p:spPr>
            <a:xfrm>
              <a:off x="1390615" y="1837368"/>
              <a:ext cx="4003769" cy="2222995"/>
            </a:xfrm>
            <a:custGeom>
              <a:avLst/>
              <a:gdLst/>
              <a:ahLst/>
              <a:cxnLst/>
              <a:rect l="l" t="t" r="r" b="b"/>
              <a:pathLst>
                <a:path w="1693930" h="1430696">
                  <a:moveTo>
                    <a:pt x="0" y="0"/>
                  </a:moveTo>
                  <a:lnTo>
                    <a:pt x="0" y="1430696"/>
                  </a:lnTo>
                  <a:lnTo>
                    <a:pt x="1693930" y="1430696"/>
                  </a:lnTo>
                  <a:lnTo>
                    <a:pt x="1693930" y="0"/>
                  </a:lnTo>
                  <a:lnTo>
                    <a:pt x="0" y="0"/>
                  </a:lnTo>
                  <a:close/>
                  <a:moveTo>
                    <a:pt x="1632970" y="1369735"/>
                  </a:moveTo>
                  <a:lnTo>
                    <a:pt x="59690" y="1369735"/>
                  </a:lnTo>
                  <a:lnTo>
                    <a:pt x="59690" y="59690"/>
                  </a:lnTo>
                  <a:lnTo>
                    <a:pt x="1632970" y="59690"/>
                  </a:lnTo>
                  <a:lnTo>
                    <a:pt x="1632970" y="1369735"/>
                  </a:lnTo>
                  <a:close/>
                </a:path>
              </a:pathLst>
            </a:custGeom>
            <a:grpFill/>
          </p:spPr>
        </p:sp>
        <p:sp>
          <p:nvSpPr>
            <p:cNvPr id="30" name="Freeform 3"/>
            <p:cNvSpPr/>
            <p:nvPr/>
          </p:nvSpPr>
          <p:spPr>
            <a:xfrm>
              <a:off x="1686374" y="4053389"/>
              <a:ext cx="4003769" cy="2559014"/>
            </a:xfrm>
            <a:custGeom>
              <a:avLst/>
              <a:gdLst/>
              <a:ahLst/>
              <a:cxnLst/>
              <a:rect l="l" t="t" r="r" b="b"/>
              <a:pathLst>
                <a:path w="1693930" h="1430696">
                  <a:moveTo>
                    <a:pt x="0" y="0"/>
                  </a:moveTo>
                  <a:lnTo>
                    <a:pt x="0" y="1430696"/>
                  </a:lnTo>
                  <a:lnTo>
                    <a:pt x="1693930" y="1430696"/>
                  </a:lnTo>
                  <a:lnTo>
                    <a:pt x="1693930" y="0"/>
                  </a:lnTo>
                  <a:lnTo>
                    <a:pt x="0" y="0"/>
                  </a:lnTo>
                  <a:close/>
                  <a:moveTo>
                    <a:pt x="1632970" y="1369735"/>
                  </a:moveTo>
                  <a:lnTo>
                    <a:pt x="59690" y="1369735"/>
                  </a:lnTo>
                  <a:lnTo>
                    <a:pt x="59690" y="59690"/>
                  </a:lnTo>
                  <a:lnTo>
                    <a:pt x="1632970" y="59690"/>
                  </a:lnTo>
                  <a:lnTo>
                    <a:pt x="1632970" y="1369735"/>
                  </a:lnTo>
                  <a:close/>
                </a:path>
              </a:pathLst>
            </a:custGeom>
            <a:grpFill/>
          </p:spPr>
        </p:sp>
      </p:grpSp>
      <p:sp>
        <p:nvSpPr>
          <p:cNvPr id="32" name="Прямоугольник 31"/>
          <p:cNvSpPr/>
          <p:nvPr/>
        </p:nvSpPr>
        <p:spPr>
          <a:xfrm>
            <a:off x="2225039" y="2113058"/>
            <a:ext cx="48550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Пудожское</a:t>
            </a:r>
            <a:r>
              <a:rPr lang="ru-RU" dirty="0" smtClean="0"/>
              <a:t> городское поселение - благоустройство общественной территории - парк Летний сад (2 этап).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603863" y="3359221"/>
            <a:ext cx="59261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Пяльмское</a:t>
            </a:r>
            <a:r>
              <a:rPr lang="ru-RU" dirty="0" smtClean="0"/>
              <a:t> сельское поселение - благоустройство 1 общественной территории: ограждение детской игровой площадки.</a:t>
            </a:r>
            <a:endParaRPr lang="ru-RU" dirty="0"/>
          </a:p>
        </p:txBody>
      </p:sp>
      <p:sp>
        <p:nvSpPr>
          <p:cNvPr id="34" name="Freeform 3"/>
          <p:cNvSpPr/>
          <p:nvPr/>
        </p:nvSpPr>
        <p:spPr>
          <a:xfrm>
            <a:off x="2993691" y="4403014"/>
            <a:ext cx="7073417" cy="1318518"/>
          </a:xfrm>
          <a:custGeom>
            <a:avLst/>
            <a:gdLst/>
            <a:ahLst/>
            <a:cxnLst/>
            <a:rect l="l" t="t" r="r" b="b"/>
            <a:pathLst>
              <a:path w="1693930" h="1430696">
                <a:moveTo>
                  <a:pt x="0" y="0"/>
                </a:moveTo>
                <a:lnTo>
                  <a:pt x="0" y="1430696"/>
                </a:lnTo>
                <a:lnTo>
                  <a:pt x="1693930" y="1430696"/>
                </a:lnTo>
                <a:lnTo>
                  <a:pt x="1693930" y="0"/>
                </a:lnTo>
                <a:lnTo>
                  <a:pt x="0" y="0"/>
                </a:lnTo>
                <a:close/>
                <a:moveTo>
                  <a:pt x="1632970" y="1369735"/>
                </a:moveTo>
                <a:lnTo>
                  <a:pt x="59690" y="1369735"/>
                </a:lnTo>
                <a:lnTo>
                  <a:pt x="59690" y="59690"/>
                </a:lnTo>
                <a:lnTo>
                  <a:pt x="1632970" y="59690"/>
                </a:lnTo>
                <a:lnTo>
                  <a:pt x="1632970" y="136973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</p:sp>
      <p:sp>
        <p:nvSpPr>
          <p:cNvPr id="35" name="Прямоугольник 34"/>
          <p:cNvSpPr/>
          <p:nvPr/>
        </p:nvSpPr>
        <p:spPr>
          <a:xfrm>
            <a:off x="3452949" y="448201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Шальское</a:t>
            </a:r>
            <a:r>
              <a:rPr lang="ru-RU" dirty="0" smtClean="0"/>
              <a:t> сельское поселение – благоустройство 1 дворовой территории: освещение дворовой территории и отсыпка проезжей части.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76800" y="1130001"/>
            <a:ext cx="60960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Проект бюджета составляется на основе:</a:t>
            </a:r>
          </a:p>
          <a:p>
            <a:r>
              <a:rPr lang="ru-RU" sz="1600" dirty="0" smtClean="0"/>
              <a:t>- Закона Республики Карелия «О бюджете Республики Карелия на 2023 год и на плановый период 2024 и 2025 годов»;</a:t>
            </a:r>
          </a:p>
          <a:p>
            <a:r>
              <a:rPr lang="ru-RU" sz="1600" dirty="0" smtClean="0"/>
              <a:t>- Проекта Закона Республики Карелия «О бюджете Республики Карелия на 2025 год и на плановый период 2026 и 2027 годов» в части показателей по межбюджетным трансфертам;</a:t>
            </a:r>
          </a:p>
          <a:p>
            <a:pPr lvl="0"/>
            <a:r>
              <a:rPr lang="ru-RU" sz="1600" dirty="0" smtClean="0"/>
              <a:t>- Основных показателей прогноза социально-экономического развития Пудожского муниципального района на 2025 год и на плановый период 2026 и 2027 годов;</a:t>
            </a:r>
          </a:p>
          <a:p>
            <a:pPr lvl="0"/>
            <a:r>
              <a:rPr lang="ru-RU" sz="1600" dirty="0" smtClean="0"/>
              <a:t>- Основных направлений бюджетной и налоговой политики Пудожского муниципального района на 2025 год и на плановый период 2026 и 2027 годов;</a:t>
            </a:r>
          </a:p>
          <a:p>
            <a:r>
              <a:rPr lang="ru-RU" sz="1600" dirty="0" smtClean="0"/>
              <a:t>- Основных направлений долговой политики Пудожского муниципального района на 2025 год и на плановый период 2026 и 2027 годов;</a:t>
            </a:r>
          </a:p>
          <a:p>
            <a:pPr lvl="0"/>
            <a:r>
              <a:rPr lang="ru-RU" sz="1600" dirty="0" smtClean="0"/>
              <a:t>- муниципальных программ (проектов изменений в муниципальные программы) Пудожского муниципального района.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24297" y="237198"/>
            <a:ext cx="90394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Проект бюджета Пудожского муниципального района составляется и утверждается сроком на три года – очередной финансовый год и плановый период.</a:t>
            </a:r>
          </a:p>
        </p:txBody>
      </p:sp>
      <p:pic>
        <p:nvPicPr>
          <p:cNvPr id="9" name="Picture 2" descr="C:\Users\AN-dvorovaya\Downloads\sammy-line-man-studying-analytics-on-laptop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55" y="3448594"/>
            <a:ext cx="3821890" cy="382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7934948" y="4219302"/>
            <a:ext cx="900000" cy="14369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7921883" y="5669280"/>
            <a:ext cx="900000" cy="8635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6842022" y="4235988"/>
            <a:ext cx="900000" cy="6765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842022" y="4925572"/>
            <a:ext cx="900000" cy="167117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875858" y="470260"/>
          <a:ext cx="6914062" cy="940527"/>
        </p:xfrm>
        <a:graphic>
          <a:graphicData uri="http://schemas.openxmlformats.org/drawingml/2006/table">
            <a:tbl>
              <a:tblPr/>
              <a:tblGrid>
                <a:gridCol w="6914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527">
                <a:tc>
                  <a:txBody>
                    <a:bodyPr/>
                    <a:lstStyle/>
                    <a:p>
                      <a:pPr indent="114300"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Franklin Gothic Book"/>
                          <a:ea typeface="Franklin Gothic Book"/>
                          <a:cs typeface="Franklin Gothic Book"/>
                        </a:rPr>
                        <a:t>БЮДЖЕТ</a:t>
                      </a:r>
                      <a:r>
                        <a:rPr lang="ru-RU" sz="1600" b="1" dirty="0">
                          <a:solidFill>
                            <a:srgbClr val="A34640"/>
                          </a:solidFill>
                          <a:latin typeface="Franklin Gothic Book"/>
                          <a:ea typeface="Franklin Gothic Book"/>
                          <a:cs typeface="Franklin Gothic Book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Franklin Gothic Book"/>
                          <a:ea typeface="Franklin Gothic Book"/>
                          <a:cs typeface="Franklin Gothic Book"/>
                        </a:rPr>
                        <a:t>- </a:t>
                      </a:r>
                      <a:r>
                        <a:rPr lang="ru-RU" sz="1600" b="1" dirty="0">
                          <a:solidFill>
                            <a:srgbClr val="161A23"/>
                          </a:solidFill>
                          <a:latin typeface="Times New Roman"/>
                          <a:ea typeface="Times New Roman"/>
                        </a:rPr>
            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          </a:r>
                      <a:endParaRPr lang="ru-RU" sz="1600" b="1" dirty="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892732" y="1481981"/>
          <a:ext cx="2544672" cy="2379980"/>
        </p:xfrm>
        <a:graphic>
          <a:graphicData uri="http://schemas.openxmlformats.org/drawingml/2006/table">
            <a:tbl>
              <a:tblPr/>
              <a:tblGrid>
                <a:gridCol w="2544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66614">
                <a:tc>
                  <a:txBody>
                    <a:bodyPr/>
                    <a:lstStyle/>
                    <a:p>
                      <a:pPr algn="l">
                        <a:lnSpc>
                          <a:spcPct val="122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Доходы бюджета </a:t>
                      </a:r>
                      <a:r>
                        <a:rPr lang="ru-RU" sz="1600" b="1" dirty="0">
                          <a:solidFill>
                            <a:srgbClr val="313A4C"/>
                          </a:solidFill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600" b="1" dirty="0">
                          <a:solidFill>
                            <a:srgbClr val="161A23"/>
                          </a:solidFill>
                          <a:latin typeface="Times New Roman"/>
                          <a:ea typeface="Times New Roman"/>
                        </a:rPr>
                        <a:t>это поступающие в денежные средства (налоги юридических и физических лиц. штрафы, административные платежи и сборы, финансовая помощь)</a:t>
                      </a:r>
                      <a:endParaRPr lang="ru-RU" sz="1600" b="1" dirty="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7328264" y="1534233"/>
          <a:ext cx="3543708" cy="2082483"/>
        </p:xfrm>
        <a:graphic>
          <a:graphicData uri="http://schemas.openxmlformats.org/drawingml/2006/table">
            <a:tbl>
              <a:tblPr/>
              <a:tblGrid>
                <a:gridCol w="3543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28775">
                <a:tc>
                  <a:txBody>
                    <a:bodyPr/>
                    <a:lstStyle/>
                    <a:p>
                      <a:pPr algn="l">
                        <a:lnSpc>
                          <a:spcPct val="122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Расходы бюджета </a:t>
                      </a:r>
                      <a:r>
                        <a:rPr lang="ru-RU" sz="1600" b="1" dirty="0">
                          <a:solidFill>
                            <a:srgbClr val="161A23"/>
                          </a:solidFill>
                          <a:latin typeface="Times New Roman"/>
                          <a:ea typeface="Times New Roman"/>
                        </a:rPr>
                        <a:t>- это выплачиваемые из бюджета денежные средства (социальные выплаты населению, финансовое обеспечение учреждений (образования, культуры и др.), капитальное строительство и др.)</a:t>
                      </a:r>
                      <a:endParaRPr lang="ru-RU" sz="1600" b="1" dirty="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9144001" y="4174535"/>
          <a:ext cx="2769325" cy="1834378"/>
        </p:xfrm>
        <a:graphic>
          <a:graphicData uri="http://schemas.openxmlformats.org/drawingml/2006/table">
            <a:tbl>
              <a:tblPr/>
              <a:tblGrid>
                <a:gridCol w="276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343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ДЕФИЦИТ</a:t>
                      </a:r>
                      <a:r>
                        <a:rPr lang="ru-RU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бюджета - превышение расходов бюджета над его доходами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70758" y="390792"/>
            <a:ext cx="2287034" cy="513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69144" y="1841902"/>
            <a:ext cx="2287034" cy="513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007711" y="2991065"/>
            <a:ext cx="2287034" cy="513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60585" y="4213788"/>
            <a:ext cx="2287034" cy="513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Профицит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58510" y="5589000"/>
            <a:ext cx="2287034" cy="513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3775166" y="4950005"/>
          <a:ext cx="2573384" cy="822960"/>
        </p:xfrm>
        <a:graphic>
          <a:graphicData uri="http://schemas.openxmlformats.org/drawingml/2006/table">
            <a:tbl>
              <a:tblPr/>
              <a:tblGrid>
                <a:gridCol w="2573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92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ПРОФИЦИТ бюджета - превышение доходов бюджета над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расходами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6422470" y="3944654"/>
            <a:ext cx="0" cy="261167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6422470" y="6569395"/>
            <a:ext cx="48150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831875" y="5564777"/>
            <a:ext cx="8547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доходы</a:t>
            </a:r>
            <a:endParaRPr lang="ru-RU" sz="1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8016240" y="5625736"/>
            <a:ext cx="8547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доходы</a:t>
            </a:r>
            <a:endParaRPr lang="ru-RU" sz="1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814458" y="4463142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расходы</a:t>
            </a:r>
            <a:endParaRPr lang="ru-RU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933509" y="4563290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расходы</a:t>
            </a:r>
            <a:endParaRPr lang="ru-RU" sz="1200" b="1" dirty="0"/>
          </a:p>
        </p:txBody>
      </p:sp>
      <p:sp>
        <p:nvSpPr>
          <p:cNvPr id="30" name="Объект 2"/>
          <p:cNvSpPr>
            <a:spLocks noGrp="1"/>
          </p:cNvSpPr>
          <p:nvPr>
            <p:ph idx="1"/>
          </p:nvPr>
        </p:nvSpPr>
        <p:spPr>
          <a:xfrm>
            <a:off x="1219200" y="0"/>
            <a:ext cx="10972800" cy="1037488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Что такое бюджет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1188E-6 2.59259E-6 L 0.38297 2.59259E-6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281 -2.07774E-6 L 0.0026 -0.00139 " pathEditMode="relative" rAng="0" ptsTypes="AA">
                                      <p:cBhvr>
                                        <p:cTn id="14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10" y="-6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51 0.0037 L 0.35303 -0.13952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69" y="-7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394 -0.14091 L 0.00352 0.0037 " pathEditMode="relative" rAng="0" ptsTypes="AA">
                                      <p:cBhvr>
                                        <p:cTn id="24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21" y="721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250"/>
                            </p:stCondLst>
                            <p:childTnLst>
                              <p:par>
                                <p:cTn id="3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0599E-7 -3.7037E-6 L 0.31314 -0.28889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57" y="-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574 -0.28379 L 0.00351 -0.00926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18" y="1372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3417E-6 -2.23328E-6 L 0.34952 -0.42837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76" y="-214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404 -0.42986 L 0.00807 -0.01065 " pathEditMode="relative" rAng="0" ptsTypes="AA">
                                      <p:cBhvr>
                                        <p:cTn id="44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05" y="20949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750"/>
                            </p:stCondLst>
                            <p:childTnLst>
                              <p:par>
                                <p:cTn id="5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5 -0.00139 L 0.38312 -0.56365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22" y="-2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750"/>
                            </p:stCondLst>
                            <p:childTnLst>
                              <p:par>
                                <p:cTn id="5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323 -0.56365 L 0.01264 -0.01203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36" y="2756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500"/>
                            </p:stCondLst>
                            <p:childTnLst>
                              <p:par>
                                <p:cTn id="79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250" autoRev="1" fill="remov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1E7E7"/>
                                      </p:to>
                                    </p:animClr>
                                    <p:animClr clrSpc="rgb" dir="cw">
                                      <p:cBhvr>
                                        <p:cTn id="81" dur="250" autoRev="1" fill="remove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7E7"/>
                                      </p:to>
                                    </p:animClr>
                                    <p:set>
                                      <p:cBhvr>
                                        <p:cTn id="82" dur="250" autoRev="1" fill="remove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50" autoRev="1" fill="remove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1000"/>
                            </p:stCondLst>
                            <p:childTnLst>
                              <p:par>
                                <p:cTn id="8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2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25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1E7E7"/>
                                      </p:to>
                                    </p:animClr>
                                    <p:animClr clrSpc="rgb" dir="cw">
                                      <p:cBhvr>
                                        <p:cTn id="102" dur="25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1E7E7"/>
                                      </p:to>
                                    </p:animClr>
                                    <p:set>
                                      <p:cBhvr>
                                        <p:cTn id="103" dur="25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5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4" grpId="2" animBg="1"/>
      <p:bldP spid="43" grpId="0" animBg="1"/>
      <p:bldP spid="43" grpId="1" animBg="1"/>
      <p:bldP spid="42" grpId="0" animBg="1"/>
      <p:bldP spid="42" grpId="1" animBg="1"/>
      <p:bldP spid="42" grpId="2" animBg="1"/>
      <p:bldP spid="41" grpId="0" animBg="1"/>
      <p:bldP spid="41" grpId="1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5543" y="881746"/>
            <a:ext cx="10972800" cy="1037488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Утверждение «Основных параметров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бюджета Пудожского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муниципального района»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842936"/>
              </p:ext>
            </p:extLst>
          </p:nvPr>
        </p:nvGraphicFramePr>
        <p:xfrm>
          <a:off x="609600" y="3001107"/>
          <a:ext cx="11207261" cy="2668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2074">
                  <a:extLst>
                    <a:ext uri="{9D8B030D-6E8A-4147-A177-3AD203B41FA5}">
                      <a16:colId xmlns:a16="http://schemas.microsoft.com/office/drawing/2014/main" val="3889008866"/>
                    </a:ext>
                  </a:extLst>
                </a:gridCol>
                <a:gridCol w="3386811">
                  <a:extLst>
                    <a:ext uri="{9D8B030D-6E8A-4147-A177-3AD203B41FA5}">
                      <a16:colId xmlns:a16="http://schemas.microsoft.com/office/drawing/2014/main" val="2104623931"/>
                    </a:ext>
                  </a:extLst>
                </a:gridCol>
                <a:gridCol w="2315347">
                  <a:extLst>
                    <a:ext uri="{9D8B030D-6E8A-4147-A177-3AD203B41FA5}">
                      <a16:colId xmlns:a16="http://schemas.microsoft.com/office/drawing/2014/main" val="445108878"/>
                    </a:ext>
                  </a:extLst>
                </a:gridCol>
                <a:gridCol w="2303029">
                  <a:extLst>
                    <a:ext uri="{9D8B030D-6E8A-4147-A177-3AD203B41FA5}">
                      <a16:colId xmlns:a16="http://schemas.microsoft.com/office/drawing/2014/main" val="543769188"/>
                    </a:ext>
                  </a:extLst>
                </a:gridCol>
              </a:tblGrid>
              <a:tr h="2210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Наименование показателей 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Проект на </a:t>
                      </a:r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2025 год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Проект на </a:t>
                      </a:r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2026 </a:t>
                      </a:r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год 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Проект на </a:t>
                      </a:r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2027 </a:t>
                      </a:r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год 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400222"/>
                  </a:ext>
                </a:extLst>
              </a:tr>
              <a:tr h="30184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1.Доходы - </a:t>
                      </a:r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849 862,39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616 718,75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786 143,4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806904"/>
                  </a:ext>
                </a:extLst>
              </a:tr>
              <a:tr h="3018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 налоговые доходы 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112773,0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119768,0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126662,0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429557"/>
                  </a:ext>
                </a:extLst>
              </a:tr>
              <a:tr h="3018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 неналоговые доходы 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45122,07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41575,65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42632,87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235132"/>
                  </a:ext>
                </a:extLst>
              </a:tr>
              <a:tr h="603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 безвозмездные поступления 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691967,33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455375,1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616848,53</a:t>
                      </a:r>
                      <a:endParaRPr lang="ru-RU" sz="14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230596"/>
                  </a:ext>
                </a:extLst>
              </a:tr>
              <a:tr h="30184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2.Расходы - всего, 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843 585,39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607 013,35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774 829,80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765945"/>
                  </a:ext>
                </a:extLst>
              </a:tr>
              <a:tr h="573513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3.Дефицит(-)/</a:t>
                      </a:r>
                      <a:r>
                        <a:rPr lang="ru-RU" sz="1800" b="1" u="none" strike="noStrike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Профицит</a:t>
                      </a:r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(+) 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+6 277,00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+9 705,4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+ 11 313,6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76157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07040" y="2612573"/>
            <a:ext cx="1188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Тыс.руб.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292751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99"/>
          <p:cNvGrpSpPr/>
          <p:nvPr/>
        </p:nvGrpSpPr>
        <p:grpSpPr>
          <a:xfrm>
            <a:off x="2658979" y="4330567"/>
            <a:ext cx="3601807" cy="1516781"/>
            <a:chOff x="3821326" y="3817808"/>
            <a:chExt cx="2607421" cy="1516781"/>
          </a:xfrm>
          <a:solidFill>
            <a:schemeClr val="bg2">
              <a:lumMod val="50000"/>
            </a:schemeClr>
          </a:solidFill>
        </p:grpSpPr>
        <p:sp>
          <p:nvSpPr>
            <p:cNvPr id="5" name="Freeform 3720"/>
            <p:cNvSpPr>
              <a:spLocks/>
            </p:cNvSpPr>
            <p:nvPr/>
          </p:nvSpPr>
          <p:spPr bwMode="auto">
            <a:xfrm>
              <a:off x="3821326" y="3846737"/>
              <a:ext cx="2607421" cy="1330754"/>
            </a:xfrm>
            <a:custGeom>
              <a:avLst/>
              <a:gdLst>
                <a:gd name="T0" fmla="*/ 876 w 876"/>
                <a:gd name="T1" fmla="*/ 154 h 447"/>
                <a:gd name="T2" fmla="*/ 797 w 876"/>
                <a:gd name="T3" fmla="*/ 75 h 447"/>
                <a:gd name="T4" fmla="*/ 233 w 876"/>
                <a:gd name="T5" fmla="*/ 75 h 447"/>
                <a:gd name="T6" fmla="*/ 233 w 876"/>
                <a:gd name="T7" fmla="*/ 25 h 447"/>
                <a:gd name="T8" fmla="*/ 207 w 876"/>
                <a:gd name="T9" fmla="*/ 13 h 447"/>
                <a:gd name="T10" fmla="*/ 14 w 876"/>
                <a:gd name="T11" fmla="*/ 187 h 447"/>
                <a:gd name="T12" fmla="*/ 14 w 876"/>
                <a:gd name="T13" fmla="*/ 235 h 447"/>
                <a:gd name="T14" fmla="*/ 207 w 876"/>
                <a:gd name="T15" fmla="*/ 409 h 447"/>
                <a:gd name="T16" fmla="*/ 233 w 876"/>
                <a:gd name="T17" fmla="*/ 397 h 447"/>
                <a:gd name="T18" fmla="*/ 233 w 876"/>
                <a:gd name="T19" fmla="*/ 353 h 447"/>
                <a:gd name="T20" fmla="*/ 743 w 876"/>
                <a:gd name="T21" fmla="*/ 353 h 447"/>
                <a:gd name="T22" fmla="*/ 775 w 876"/>
                <a:gd name="T23" fmla="*/ 353 h 447"/>
                <a:gd name="T24" fmla="*/ 876 w 876"/>
                <a:gd name="T25" fmla="*/ 447 h 447"/>
                <a:gd name="T26" fmla="*/ 876 w 876"/>
                <a:gd name="T27" fmla="*/ 282 h 447"/>
                <a:gd name="T28" fmla="*/ 876 w 876"/>
                <a:gd name="T29" fmla="*/ 282 h 447"/>
                <a:gd name="T30" fmla="*/ 876 w 876"/>
                <a:gd name="T31" fmla="*/ 274 h 447"/>
                <a:gd name="T32" fmla="*/ 876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876" y="154"/>
                  </a:moveTo>
                  <a:cubicBezTo>
                    <a:pt x="876" y="110"/>
                    <a:pt x="841" y="75"/>
                    <a:pt x="797" y="75"/>
                  </a:cubicBezTo>
                  <a:cubicBezTo>
                    <a:pt x="233" y="75"/>
                    <a:pt x="233" y="75"/>
                    <a:pt x="233" y="75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33" y="6"/>
                    <a:pt x="221" y="0"/>
                    <a:pt x="207" y="13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0" y="200"/>
                    <a:pt x="0" y="222"/>
                    <a:pt x="14" y="235"/>
                  </a:cubicBezTo>
                  <a:cubicBezTo>
                    <a:pt x="207" y="409"/>
                    <a:pt x="207" y="409"/>
                    <a:pt x="207" y="409"/>
                  </a:cubicBezTo>
                  <a:cubicBezTo>
                    <a:pt x="221" y="422"/>
                    <a:pt x="233" y="417"/>
                    <a:pt x="233" y="397"/>
                  </a:cubicBezTo>
                  <a:cubicBezTo>
                    <a:pt x="233" y="353"/>
                    <a:pt x="233" y="353"/>
                    <a:pt x="233" y="353"/>
                  </a:cubicBezTo>
                  <a:cubicBezTo>
                    <a:pt x="743" y="353"/>
                    <a:pt x="743" y="353"/>
                    <a:pt x="743" y="353"/>
                  </a:cubicBezTo>
                  <a:cubicBezTo>
                    <a:pt x="775" y="353"/>
                    <a:pt x="775" y="353"/>
                    <a:pt x="775" y="353"/>
                  </a:cubicBezTo>
                  <a:cubicBezTo>
                    <a:pt x="829" y="353"/>
                    <a:pt x="873" y="395"/>
                    <a:pt x="876" y="447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79"/>
                    <a:pt x="876" y="277"/>
                    <a:pt x="876" y="274"/>
                  </a:cubicBezTo>
                  <a:lnTo>
                    <a:pt x="876" y="154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6" name="Freeform 3721"/>
            <p:cNvSpPr>
              <a:spLocks/>
            </p:cNvSpPr>
            <p:nvPr/>
          </p:nvSpPr>
          <p:spPr bwMode="auto">
            <a:xfrm>
              <a:off x="3821326" y="3817808"/>
              <a:ext cx="2607421" cy="1516781"/>
            </a:xfrm>
            <a:custGeom>
              <a:avLst/>
              <a:gdLst>
                <a:gd name="T0" fmla="*/ 876 w 876"/>
                <a:gd name="T1" fmla="*/ 154 h 447"/>
                <a:gd name="T2" fmla="*/ 797 w 876"/>
                <a:gd name="T3" fmla="*/ 75 h 447"/>
                <a:gd name="T4" fmla="*/ 233 w 876"/>
                <a:gd name="T5" fmla="*/ 75 h 447"/>
                <a:gd name="T6" fmla="*/ 233 w 876"/>
                <a:gd name="T7" fmla="*/ 25 h 447"/>
                <a:gd name="T8" fmla="*/ 207 w 876"/>
                <a:gd name="T9" fmla="*/ 13 h 447"/>
                <a:gd name="T10" fmla="*/ 14 w 876"/>
                <a:gd name="T11" fmla="*/ 187 h 447"/>
                <a:gd name="T12" fmla="*/ 14 w 876"/>
                <a:gd name="T13" fmla="*/ 235 h 447"/>
                <a:gd name="T14" fmla="*/ 207 w 876"/>
                <a:gd name="T15" fmla="*/ 409 h 447"/>
                <a:gd name="T16" fmla="*/ 233 w 876"/>
                <a:gd name="T17" fmla="*/ 397 h 447"/>
                <a:gd name="T18" fmla="*/ 233 w 876"/>
                <a:gd name="T19" fmla="*/ 353 h 447"/>
                <a:gd name="T20" fmla="*/ 743 w 876"/>
                <a:gd name="T21" fmla="*/ 353 h 447"/>
                <a:gd name="T22" fmla="*/ 775 w 876"/>
                <a:gd name="T23" fmla="*/ 353 h 447"/>
                <a:gd name="T24" fmla="*/ 876 w 876"/>
                <a:gd name="T25" fmla="*/ 447 h 447"/>
                <a:gd name="T26" fmla="*/ 876 w 876"/>
                <a:gd name="T27" fmla="*/ 282 h 447"/>
                <a:gd name="T28" fmla="*/ 876 w 876"/>
                <a:gd name="T29" fmla="*/ 282 h 447"/>
                <a:gd name="T30" fmla="*/ 876 w 876"/>
                <a:gd name="T31" fmla="*/ 274 h 447"/>
                <a:gd name="T32" fmla="*/ 876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876" y="154"/>
                  </a:moveTo>
                  <a:cubicBezTo>
                    <a:pt x="876" y="110"/>
                    <a:pt x="841" y="75"/>
                    <a:pt x="797" y="75"/>
                  </a:cubicBezTo>
                  <a:cubicBezTo>
                    <a:pt x="233" y="75"/>
                    <a:pt x="233" y="75"/>
                    <a:pt x="233" y="75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33" y="5"/>
                    <a:pt x="221" y="0"/>
                    <a:pt x="207" y="13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0" y="200"/>
                    <a:pt x="0" y="222"/>
                    <a:pt x="14" y="235"/>
                  </a:cubicBezTo>
                  <a:cubicBezTo>
                    <a:pt x="207" y="409"/>
                    <a:pt x="207" y="409"/>
                    <a:pt x="207" y="409"/>
                  </a:cubicBezTo>
                  <a:cubicBezTo>
                    <a:pt x="221" y="422"/>
                    <a:pt x="233" y="417"/>
                    <a:pt x="233" y="397"/>
                  </a:cubicBezTo>
                  <a:cubicBezTo>
                    <a:pt x="233" y="353"/>
                    <a:pt x="233" y="353"/>
                    <a:pt x="233" y="353"/>
                  </a:cubicBezTo>
                  <a:cubicBezTo>
                    <a:pt x="743" y="353"/>
                    <a:pt x="743" y="353"/>
                    <a:pt x="743" y="353"/>
                  </a:cubicBezTo>
                  <a:cubicBezTo>
                    <a:pt x="775" y="353"/>
                    <a:pt x="775" y="353"/>
                    <a:pt x="775" y="353"/>
                  </a:cubicBezTo>
                  <a:cubicBezTo>
                    <a:pt x="829" y="353"/>
                    <a:pt x="873" y="395"/>
                    <a:pt x="876" y="447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79"/>
                    <a:pt x="876" y="277"/>
                    <a:pt x="876" y="274"/>
                  </a:cubicBezTo>
                  <a:lnTo>
                    <a:pt x="876" y="154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7" name="组合 93"/>
          <p:cNvGrpSpPr/>
          <p:nvPr/>
        </p:nvGrpSpPr>
        <p:grpSpPr>
          <a:xfrm>
            <a:off x="2201781" y="2153653"/>
            <a:ext cx="4022911" cy="1311442"/>
            <a:chOff x="4050244" y="1659421"/>
            <a:chExt cx="2378502" cy="1241451"/>
          </a:xfrm>
          <a:solidFill>
            <a:schemeClr val="bg2">
              <a:lumMod val="50000"/>
            </a:schemeClr>
          </a:solidFill>
        </p:grpSpPr>
        <p:sp>
          <p:nvSpPr>
            <p:cNvPr id="8" name="Freeform 3723"/>
            <p:cNvSpPr>
              <a:spLocks/>
            </p:cNvSpPr>
            <p:nvPr/>
          </p:nvSpPr>
          <p:spPr bwMode="auto">
            <a:xfrm>
              <a:off x="4050244" y="1685836"/>
              <a:ext cx="2378502" cy="1215036"/>
            </a:xfrm>
            <a:custGeom>
              <a:avLst/>
              <a:gdLst>
                <a:gd name="T0" fmla="*/ 799 w 799"/>
                <a:gd name="T1" fmla="*/ 140 h 408"/>
                <a:gd name="T2" fmla="*/ 727 w 799"/>
                <a:gd name="T3" fmla="*/ 68 h 408"/>
                <a:gd name="T4" fmla="*/ 212 w 799"/>
                <a:gd name="T5" fmla="*/ 68 h 408"/>
                <a:gd name="T6" fmla="*/ 212 w 799"/>
                <a:gd name="T7" fmla="*/ 23 h 408"/>
                <a:gd name="T8" fmla="*/ 188 w 799"/>
                <a:gd name="T9" fmla="*/ 12 h 408"/>
                <a:gd name="T10" fmla="*/ 13 w 799"/>
                <a:gd name="T11" fmla="*/ 171 h 408"/>
                <a:gd name="T12" fmla="*/ 13 w 799"/>
                <a:gd name="T13" fmla="*/ 214 h 408"/>
                <a:gd name="T14" fmla="*/ 188 w 799"/>
                <a:gd name="T15" fmla="*/ 373 h 408"/>
                <a:gd name="T16" fmla="*/ 212 w 799"/>
                <a:gd name="T17" fmla="*/ 362 h 408"/>
                <a:gd name="T18" fmla="*/ 212 w 799"/>
                <a:gd name="T19" fmla="*/ 322 h 408"/>
                <a:gd name="T20" fmla="*/ 677 w 799"/>
                <a:gd name="T21" fmla="*/ 322 h 408"/>
                <a:gd name="T22" fmla="*/ 707 w 799"/>
                <a:gd name="T23" fmla="*/ 322 h 408"/>
                <a:gd name="T24" fmla="*/ 799 w 799"/>
                <a:gd name="T25" fmla="*/ 408 h 408"/>
                <a:gd name="T26" fmla="*/ 799 w 799"/>
                <a:gd name="T27" fmla="*/ 257 h 408"/>
                <a:gd name="T28" fmla="*/ 799 w 799"/>
                <a:gd name="T29" fmla="*/ 257 h 408"/>
                <a:gd name="T30" fmla="*/ 799 w 799"/>
                <a:gd name="T31" fmla="*/ 250 h 408"/>
                <a:gd name="T32" fmla="*/ 799 w 799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99" h="408">
                  <a:moveTo>
                    <a:pt x="799" y="140"/>
                  </a:moveTo>
                  <a:cubicBezTo>
                    <a:pt x="799" y="100"/>
                    <a:pt x="767" y="68"/>
                    <a:pt x="727" y="68"/>
                  </a:cubicBezTo>
                  <a:cubicBezTo>
                    <a:pt x="212" y="68"/>
                    <a:pt x="212" y="68"/>
                    <a:pt x="212" y="68"/>
                  </a:cubicBezTo>
                  <a:cubicBezTo>
                    <a:pt x="212" y="23"/>
                    <a:pt x="212" y="23"/>
                    <a:pt x="212" y="23"/>
                  </a:cubicBezTo>
                  <a:cubicBezTo>
                    <a:pt x="212" y="5"/>
                    <a:pt x="201" y="0"/>
                    <a:pt x="188" y="12"/>
                  </a:cubicBezTo>
                  <a:cubicBezTo>
                    <a:pt x="13" y="171"/>
                    <a:pt x="13" y="171"/>
                    <a:pt x="13" y="171"/>
                  </a:cubicBezTo>
                  <a:cubicBezTo>
                    <a:pt x="0" y="183"/>
                    <a:pt x="0" y="202"/>
                    <a:pt x="13" y="214"/>
                  </a:cubicBezTo>
                  <a:cubicBezTo>
                    <a:pt x="188" y="373"/>
                    <a:pt x="188" y="373"/>
                    <a:pt x="188" y="373"/>
                  </a:cubicBezTo>
                  <a:cubicBezTo>
                    <a:pt x="201" y="385"/>
                    <a:pt x="212" y="380"/>
                    <a:pt x="212" y="362"/>
                  </a:cubicBezTo>
                  <a:cubicBezTo>
                    <a:pt x="212" y="322"/>
                    <a:pt x="212" y="322"/>
                    <a:pt x="212" y="322"/>
                  </a:cubicBezTo>
                  <a:cubicBezTo>
                    <a:pt x="677" y="322"/>
                    <a:pt x="677" y="322"/>
                    <a:pt x="677" y="322"/>
                  </a:cubicBezTo>
                  <a:cubicBezTo>
                    <a:pt x="707" y="322"/>
                    <a:pt x="707" y="322"/>
                    <a:pt x="707" y="322"/>
                  </a:cubicBezTo>
                  <a:cubicBezTo>
                    <a:pt x="756" y="322"/>
                    <a:pt x="796" y="360"/>
                    <a:pt x="799" y="408"/>
                  </a:cubicBezTo>
                  <a:cubicBezTo>
                    <a:pt x="799" y="257"/>
                    <a:pt x="799" y="257"/>
                    <a:pt x="799" y="257"/>
                  </a:cubicBezTo>
                  <a:cubicBezTo>
                    <a:pt x="799" y="257"/>
                    <a:pt x="799" y="257"/>
                    <a:pt x="799" y="257"/>
                  </a:cubicBezTo>
                  <a:cubicBezTo>
                    <a:pt x="799" y="255"/>
                    <a:pt x="799" y="252"/>
                    <a:pt x="799" y="250"/>
                  </a:cubicBezTo>
                  <a:lnTo>
                    <a:pt x="799" y="14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9" name="Freeform 3724"/>
            <p:cNvSpPr>
              <a:spLocks/>
            </p:cNvSpPr>
            <p:nvPr/>
          </p:nvSpPr>
          <p:spPr bwMode="auto">
            <a:xfrm>
              <a:off x="4050244" y="1659421"/>
              <a:ext cx="2378502" cy="1213777"/>
            </a:xfrm>
            <a:custGeom>
              <a:avLst/>
              <a:gdLst>
                <a:gd name="T0" fmla="*/ 799 w 799"/>
                <a:gd name="T1" fmla="*/ 140 h 408"/>
                <a:gd name="T2" fmla="*/ 727 w 799"/>
                <a:gd name="T3" fmla="*/ 68 h 408"/>
                <a:gd name="T4" fmla="*/ 212 w 799"/>
                <a:gd name="T5" fmla="*/ 68 h 408"/>
                <a:gd name="T6" fmla="*/ 212 w 799"/>
                <a:gd name="T7" fmla="*/ 23 h 408"/>
                <a:gd name="T8" fmla="*/ 188 w 799"/>
                <a:gd name="T9" fmla="*/ 12 h 408"/>
                <a:gd name="T10" fmla="*/ 13 w 799"/>
                <a:gd name="T11" fmla="*/ 171 h 408"/>
                <a:gd name="T12" fmla="*/ 13 w 799"/>
                <a:gd name="T13" fmla="*/ 214 h 408"/>
                <a:gd name="T14" fmla="*/ 188 w 799"/>
                <a:gd name="T15" fmla="*/ 373 h 408"/>
                <a:gd name="T16" fmla="*/ 212 w 799"/>
                <a:gd name="T17" fmla="*/ 362 h 408"/>
                <a:gd name="T18" fmla="*/ 212 w 799"/>
                <a:gd name="T19" fmla="*/ 322 h 408"/>
                <a:gd name="T20" fmla="*/ 677 w 799"/>
                <a:gd name="T21" fmla="*/ 322 h 408"/>
                <a:gd name="T22" fmla="*/ 707 w 799"/>
                <a:gd name="T23" fmla="*/ 322 h 408"/>
                <a:gd name="T24" fmla="*/ 799 w 799"/>
                <a:gd name="T25" fmla="*/ 408 h 408"/>
                <a:gd name="T26" fmla="*/ 799 w 799"/>
                <a:gd name="T27" fmla="*/ 257 h 408"/>
                <a:gd name="T28" fmla="*/ 799 w 799"/>
                <a:gd name="T29" fmla="*/ 257 h 408"/>
                <a:gd name="T30" fmla="*/ 799 w 799"/>
                <a:gd name="T31" fmla="*/ 250 h 408"/>
                <a:gd name="T32" fmla="*/ 799 w 799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99" h="408">
                  <a:moveTo>
                    <a:pt x="799" y="140"/>
                  </a:moveTo>
                  <a:cubicBezTo>
                    <a:pt x="799" y="100"/>
                    <a:pt x="767" y="68"/>
                    <a:pt x="727" y="68"/>
                  </a:cubicBezTo>
                  <a:cubicBezTo>
                    <a:pt x="212" y="68"/>
                    <a:pt x="212" y="68"/>
                    <a:pt x="212" y="68"/>
                  </a:cubicBezTo>
                  <a:cubicBezTo>
                    <a:pt x="212" y="23"/>
                    <a:pt x="212" y="23"/>
                    <a:pt x="212" y="23"/>
                  </a:cubicBezTo>
                  <a:cubicBezTo>
                    <a:pt x="212" y="5"/>
                    <a:pt x="201" y="0"/>
                    <a:pt x="188" y="12"/>
                  </a:cubicBezTo>
                  <a:cubicBezTo>
                    <a:pt x="13" y="171"/>
                    <a:pt x="13" y="171"/>
                    <a:pt x="13" y="171"/>
                  </a:cubicBezTo>
                  <a:cubicBezTo>
                    <a:pt x="0" y="183"/>
                    <a:pt x="0" y="202"/>
                    <a:pt x="13" y="214"/>
                  </a:cubicBezTo>
                  <a:cubicBezTo>
                    <a:pt x="188" y="373"/>
                    <a:pt x="188" y="373"/>
                    <a:pt x="188" y="373"/>
                  </a:cubicBezTo>
                  <a:cubicBezTo>
                    <a:pt x="201" y="385"/>
                    <a:pt x="212" y="380"/>
                    <a:pt x="212" y="362"/>
                  </a:cubicBezTo>
                  <a:cubicBezTo>
                    <a:pt x="212" y="322"/>
                    <a:pt x="212" y="322"/>
                    <a:pt x="212" y="322"/>
                  </a:cubicBezTo>
                  <a:cubicBezTo>
                    <a:pt x="677" y="322"/>
                    <a:pt x="677" y="322"/>
                    <a:pt x="677" y="322"/>
                  </a:cubicBezTo>
                  <a:cubicBezTo>
                    <a:pt x="707" y="322"/>
                    <a:pt x="707" y="322"/>
                    <a:pt x="707" y="322"/>
                  </a:cubicBezTo>
                  <a:cubicBezTo>
                    <a:pt x="756" y="322"/>
                    <a:pt x="796" y="360"/>
                    <a:pt x="799" y="408"/>
                  </a:cubicBezTo>
                  <a:cubicBezTo>
                    <a:pt x="799" y="257"/>
                    <a:pt x="799" y="257"/>
                    <a:pt x="799" y="257"/>
                  </a:cubicBezTo>
                  <a:cubicBezTo>
                    <a:pt x="799" y="257"/>
                    <a:pt x="799" y="257"/>
                    <a:pt x="799" y="257"/>
                  </a:cubicBezTo>
                  <a:cubicBezTo>
                    <a:pt x="799" y="254"/>
                    <a:pt x="799" y="252"/>
                    <a:pt x="799" y="250"/>
                  </a:cubicBezTo>
                  <a:lnTo>
                    <a:pt x="799" y="14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10" name="组合 100"/>
          <p:cNvGrpSpPr/>
          <p:nvPr/>
        </p:nvGrpSpPr>
        <p:grpSpPr>
          <a:xfrm>
            <a:off x="3272588" y="3200400"/>
            <a:ext cx="2952101" cy="1275348"/>
            <a:chOff x="3359712" y="2561263"/>
            <a:chExt cx="3069033" cy="1601181"/>
          </a:xfrm>
          <a:solidFill>
            <a:schemeClr val="bg2">
              <a:lumMod val="50000"/>
            </a:schemeClr>
          </a:solidFill>
        </p:grpSpPr>
        <p:sp>
          <p:nvSpPr>
            <p:cNvPr id="11" name="Freeform 3729"/>
            <p:cNvSpPr>
              <a:spLocks/>
            </p:cNvSpPr>
            <p:nvPr/>
          </p:nvSpPr>
          <p:spPr bwMode="auto">
            <a:xfrm>
              <a:off x="3359712" y="2593967"/>
              <a:ext cx="3069033" cy="1568477"/>
            </a:xfrm>
            <a:custGeom>
              <a:avLst/>
              <a:gdLst>
                <a:gd name="T0" fmla="*/ 1031 w 1031"/>
                <a:gd name="T1" fmla="*/ 181 h 527"/>
                <a:gd name="T2" fmla="*/ 938 w 1031"/>
                <a:gd name="T3" fmla="*/ 88 h 527"/>
                <a:gd name="T4" fmla="*/ 274 w 1031"/>
                <a:gd name="T5" fmla="*/ 88 h 527"/>
                <a:gd name="T6" fmla="*/ 274 w 1031"/>
                <a:gd name="T7" fmla="*/ 30 h 527"/>
                <a:gd name="T8" fmla="*/ 243 w 1031"/>
                <a:gd name="T9" fmla="*/ 16 h 527"/>
                <a:gd name="T10" fmla="*/ 17 w 1031"/>
                <a:gd name="T11" fmla="*/ 221 h 527"/>
                <a:gd name="T12" fmla="*/ 17 w 1031"/>
                <a:gd name="T13" fmla="*/ 277 h 527"/>
                <a:gd name="T14" fmla="*/ 243 w 1031"/>
                <a:gd name="T15" fmla="*/ 482 h 527"/>
                <a:gd name="T16" fmla="*/ 274 w 1031"/>
                <a:gd name="T17" fmla="*/ 468 h 527"/>
                <a:gd name="T18" fmla="*/ 274 w 1031"/>
                <a:gd name="T19" fmla="*/ 416 h 527"/>
                <a:gd name="T20" fmla="*/ 874 w 1031"/>
                <a:gd name="T21" fmla="*/ 416 h 527"/>
                <a:gd name="T22" fmla="*/ 912 w 1031"/>
                <a:gd name="T23" fmla="*/ 416 h 527"/>
                <a:gd name="T24" fmla="*/ 1031 w 1031"/>
                <a:gd name="T25" fmla="*/ 527 h 527"/>
                <a:gd name="T26" fmla="*/ 1031 w 1031"/>
                <a:gd name="T27" fmla="*/ 332 h 527"/>
                <a:gd name="T28" fmla="*/ 1031 w 1031"/>
                <a:gd name="T29" fmla="*/ 332 h 527"/>
                <a:gd name="T30" fmla="*/ 1031 w 1031"/>
                <a:gd name="T31" fmla="*/ 323 h 527"/>
                <a:gd name="T32" fmla="*/ 1031 w 1031"/>
                <a:gd name="T33" fmla="*/ 181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31" h="527">
                  <a:moveTo>
                    <a:pt x="1031" y="181"/>
                  </a:moveTo>
                  <a:cubicBezTo>
                    <a:pt x="1031" y="130"/>
                    <a:pt x="990" y="88"/>
                    <a:pt x="938" y="88"/>
                  </a:cubicBezTo>
                  <a:cubicBezTo>
                    <a:pt x="274" y="88"/>
                    <a:pt x="274" y="88"/>
                    <a:pt x="274" y="88"/>
                  </a:cubicBezTo>
                  <a:cubicBezTo>
                    <a:pt x="274" y="30"/>
                    <a:pt x="274" y="30"/>
                    <a:pt x="274" y="30"/>
                  </a:cubicBezTo>
                  <a:cubicBezTo>
                    <a:pt x="274" y="7"/>
                    <a:pt x="260" y="0"/>
                    <a:pt x="243" y="16"/>
                  </a:cubicBezTo>
                  <a:cubicBezTo>
                    <a:pt x="17" y="221"/>
                    <a:pt x="17" y="221"/>
                    <a:pt x="17" y="221"/>
                  </a:cubicBezTo>
                  <a:cubicBezTo>
                    <a:pt x="0" y="236"/>
                    <a:pt x="0" y="261"/>
                    <a:pt x="17" y="277"/>
                  </a:cubicBezTo>
                  <a:cubicBezTo>
                    <a:pt x="243" y="482"/>
                    <a:pt x="243" y="482"/>
                    <a:pt x="243" y="482"/>
                  </a:cubicBezTo>
                  <a:cubicBezTo>
                    <a:pt x="260" y="497"/>
                    <a:pt x="274" y="491"/>
                    <a:pt x="274" y="468"/>
                  </a:cubicBezTo>
                  <a:cubicBezTo>
                    <a:pt x="274" y="416"/>
                    <a:pt x="274" y="416"/>
                    <a:pt x="274" y="416"/>
                  </a:cubicBezTo>
                  <a:cubicBezTo>
                    <a:pt x="874" y="416"/>
                    <a:pt x="874" y="416"/>
                    <a:pt x="874" y="416"/>
                  </a:cubicBezTo>
                  <a:cubicBezTo>
                    <a:pt x="912" y="416"/>
                    <a:pt x="912" y="416"/>
                    <a:pt x="912" y="416"/>
                  </a:cubicBezTo>
                  <a:cubicBezTo>
                    <a:pt x="975" y="416"/>
                    <a:pt x="1027" y="465"/>
                    <a:pt x="1031" y="527"/>
                  </a:cubicBezTo>
                  <a:cubicBezTo>
                    <a:pt x="1031" y="332"/>
                    <a:pt x="1031" y="332"/>
                    <a:pt x="1031" y="332"/>
                  </a:cubicBezTo>
                  <a:cubicBezTo>
                    <a:pt x="1031" y="332"/>
                    <a:pt x="1031" y="332"/>
                    <a:pt x="1031" y="332"/>
                  </a:cubicBezTo>
                  <a:cubicBezTo>
                    <a:pt x="1031" y="329"/>
                    <a:pt x="1031" y="326"/>
                    <a:pt x="1031" y="323"/>
                  </a:cubicBezTo>
                  <a:lnTo>
                    <a:pt x="1031" y="181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2" name="Freeform 3730"/>
            <p:cNvSpPr>
              <a:spLocks/>
            </p:cNvSpPr>
            <p:nvPr/>
          </p:nvSpPr>
          <p:spPr bwMode="auto">
            <a:xfrm>
              <a:off x="3359712" y="2561263"/>
              <a:ext cx="3069033" cy="1565963"/>
            </a:xfrm>
            <a:custGeom>
              <a:avLst/>
              <a:gdLst>
                <a:gd name="T0" fmla="*/ 1031 w 1031"/>
                <a:gd name="T1" fmla="*/ 180 h 526"/>
                <a:gd name="T2" fmla="*/ 938 w 1031"/>
                <a:gd name="T3" fmla="*/ 87 h 526"/>
                <a:gd name="T4" fmla="*/ 274 w 1031"/>
                <a:gd name="T5" fmla="*/ 87 h 526"/>
                <a:gd name="T6" fmla="*/ 274 w 1031"/>
                <a:gd name="T7" fmla="*/ 29 h 526"/>
                <a:gd name="T8" fmla="*/ 243 w 1031"/>
                <a:gd name="T9" fmla="*/ 15 h 526"/>
                <a:gd name="T10" fmla="*/ 17 w 1031"/>
                <a:gd name="T11" fmla="*/ 220 h 526"/>
                <a:gd name="T12" fmla="*/ 17 w 1031"/>
                <a:gd name="T13" fmla="*/ 276 h 526"/>
                <a:gd name="T14" fmla="*/ 243 w 1031"/>
                <a:gd name="T15" fmla="*/ 481 h 526"/>
                <a:gd name="T16" fmla="*/ 274 w 1031"/>
                <a:gd name="T17" fmla="*/ 467 h 526"/>
                <a:gd name="T18" fmla="*/ 274 w 1031"/>
                <a:gd name="T19" fmla="*/ 415 h 526"/>
                <a:gd name="T20" fmla="*/ 874 w 1031"/>
                <a:gd name="T21" fmla="*/ 415 h 526"/>
                <a:gd name="T22" fmla="*/ 912 w 1031"/>
                <a:gd name="T23" fmla="*/ 415 h 526"/>
                <a:gd name="T24" fmla="*/ 1031 w 1031"/>
                <a:gd name="T25" fmla="*/ 526 h 526"/>
                <a:gd name="T26" fmla="*/ 1031 w 1031"/>
                <a:gd name="T27" fmla="*/ 331 h 526"/>
                <a:gd name="T28" fmla="*/ 1031 w 1031"/>
                <a:gd name="T29" fmla="*/ 331 h 526"/>
                <a:gd name="T30" fmla="*/ 1031 w 1031"/>
                <a:gd name="T31" fmla="*/ 322 h 526"/>
                <a:gd name="T32" fmla="*/ 1031 w 1031"/>
                <a:gd name="T33" fmla="*/ 18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31" h="526">
                  <a:moveTo>
                    <a:pt x="1031" y="180"/>
                  </a:moveTo>
                  <a:cubicBezTo>
                    <a:pt x="1031" y="129"/>
                    <a:pt x="990" y="87"/>
                    <a:pt x="938" y="87"/>
                  </a:cubicBezTo>
                  <a:cubicBezTo>
                    <a:pt x="274" y="87"/>
                    <a:pt x="274" y="87"/>
                    <a:pt x="274" y="87"/>
                  </a:cubicBezTo>
                  <a:cubicBezTo>
                    <a:pt x="274" y="29"/>
                    <a:pt x="274" y="29"/>
                    <a:pt x="274" y="29"/>
                  </a:cubicBezTo>
                  <a:cubicBezTo>
                    <a:pt x="274" y="6"/>
                    <a:pt x="260" y="0"/>
                    <a:pt x="243" y="15"/>
                  </a:cubicBezTo>
                  <a:cubicBezTo>
                    <a:pt x="17" y="220"/>
                    <a:pt x="17" y="220"/>
                    <a:pt x="17" y="220"/>
                  </a:cubicBezTo>
                  <a:cubicBezTo>
                    <a:pt x="0" y="235"/>
                    <a:pt x="0" y="261"/>
                    <a:pt x="17" y="276"/>
                  </a:cubicBezTo>
                  <a:cubicBezTo>
                    <a:pt x="243" y="481"/>
                    <a:pt x="243" y="481"/>
                    <a:pt x="243" y="481"/>
                  </a:cubicBezTo>
                  <a:cubicBezTo>
                    <a:pt x="260" y="496"/>
                    <a:pt x="274" y="490"/>
                    <a:pt x="274" y="467"/>
                  </a:cubicBezTo>
                  <a:cubicBezTo>
                    <a:pt x="274" y="415"/>
                    <a:pt x="274" y="415"/>
                    <a:pt x="274" y="415"/>
                  </a:cubicBezTo>
                  <a:cubicBezTo>
                    <a:pt x="874" y="415"/>
                    <a:pt x="874" y="415"/>
                    <a:pt x="874" y="415"/>
                  </a:cubicBezTo>
                  <a:cubicBezTo>
                    <a:pt x="912" y="415"/>
                    <a:pt x="912" y="415"/>
                    <a:pt x="912" y="415"/>
                  </a:cubicBezTo>
                  <a:cubicBezTo>
                    <a:pt x="975" y="415"/>
                    <a:pt x="1027" y="464"/>
                    <a:pt x="1031" y="526"/>
                  </a:cubicBezTo>
                  <a:cubicBezTo>
                    <a:pt x="1031" y="331"/>
                    <a:pt x="1031" y="331"/>
                    <a:pt x="1031" y="331"/>
                  </a:cubicBezTo>
                  <a:cubicBezTo>
                    <a:pt x="1031" y="331"/>
                    <a:pt x="1031" y="331"/>
                    <a:pt x="1031" y="331"/>
                  </a:cubicBezTo>
                  <a:cubicBezTo>
                    <a:pt x="1031" y="328"/>
                    <a:pt x="1031" y="325"/>
                    <a:pt x="1031" y="322"/>
                  </a:cubicBezTo>
                  <a:lnTo>
                    <a:pt x="1031" y="18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13" name="组合 96"/>
          <p:cNvGrpSpPr/>
          <p:nvPr/>
        </p:nvGrpSpPr>
        <p:grpSpPr>
          <a:xfrm>
            <a:off x="6308913" y="3311728"/>
            <a:ext cx="4218719" cy="1512935"/>
            <a:chOff x="6428745" y="3352422"/>
            <a:chExt cx="2606163" cy="1360941"/>
          </a:xfrm>
          <a:solidFill>
            <a:schemeClr val="accent1">
              <a:lumMod val="75000"/>
            </a:schemeClr>
          </a:solidFill>
        </p:grpSpPr>
        <p:sp>
          <p:nvSpPr>
            <p:cNvPr id="14" name="Freeform 3732"/>
            <p:cNvSpPr>
              <a:spLocks/>
            </p:cNvSpPr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5" name="Freeform 3733"/>
            <p:cNvSpPr>
              <a:spLocks/>
            </p:cNvSpPr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16" name="组合 94"/>
          <p:cNvGrpSpPr/>
          <p:nvPr/>
        </p:nvGrpSpPr>
        <p:grpSpPr>
          <a:xfrm>
            <a:off x="6296879" y="1383200"/>
            <a:ext cx="4158563" cy="1347968"/>
            <a:chOff x="6428745" y="1195294"/>
            <a:chExt cx="2381016" cy="1241449"/>
          </a:xfrm>
          <a:solidFill>
            <a:schemeClr val="accent1">
              <a:lumMod val="75000"/>
            </a:schemeClr>
          </a:solidFill>
        </p:grpSpPr>
        <p:sp>
          <p:nvSpPr>
            <p:cNvPr id="17" name="Freeform 3735"/>
            <p:cNvSpPr>
              <a:spLocks/>
            </p:cNvSpPr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75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8" name="Freeform 3736"/>
            <p:cNvSpPr>
              <a:spLocks/>
            </p:cNvSpPr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75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19" name="组合 95"/>
          <p:cNvGrpSpPr/>
          <p:nvPr/>
        </p:nvGrpSpPr>
        <p:grpSpPr>
          <a:xfrm>
            <a:off x="6320944" y="2477547"/>
            <a:ext cx="2618519" cy="1204116"/>
            <a:chOff x="6428747" y="2097136"/>
            <a:chExt cx="3070292" cy="1601181"/>
          </a:xfrm>
          <a:solidFill>
            <a:schemeClr val="accent1">
              <a:lumMod val="75000"/>
            </a:schemeClr>
          </a:solidFill>
        </p:grpSpPr>
        <p:sp>
          <p:nvSpPr>
            <p:cNvPr id="20" name="Freeform 3741"/>
            <p:cNvSpPr>
              <a:spLocks/>
            </p:cNvSpPr>
            <p:nvPr/>
          </p:nvSpPr>
          <p:spPr bwMode="auto">
            <a:xfrm>
              <a:off x="6428747" y="2129840"/>
              <a:ext cx="3070292" cy="1568477"/>
            </a:xfrm>
            <a:custGeom>
              <a:avLst/>
              <a:gdLst>
                <a:gd name="T0" fmla="*/ 0 w 1032"/>
                <a:gd name="T1" fmla="*/ 181 h 527"/>
                <a:gd name="T2" fmla="*/ 93 w 1032"/>
                <a:gd name="T3" fmla="*/ 88 h 527"/>
                <a:gd name="T4" fmla="*/ 757 w 1032"/>
                <a:gd name="T5" fmla="*/ 88 h 527"/>
                <a:gd name="T6" fmla="*/ 757 w 1032"/>
                <a:gd name="T7" fmla="*/ 30 h 527"/>
                <a:gd name="T8" fmla="*/ 788 w 1032"/>
                <a:gd name="T9" fmla="*/ 16 h 527"/>
                <a:gd name="T10" fmla="*/ 1014 w 1032"/>
                <a:gd name="T11" fmla="*/ 221 h 527"/>
                <a:gd name="T12" fmla="*/ 1014 w 1032"/>
                <a:gd name="T13" fmla="*/ 277 h 527"/>
                <a:gd name="T14" fmla="*/ 788 w 1032"/>
                <a:gd name="T15" fmla="*/ 482 h 527"/>
                <a:gd name="T16" fmla="*/ 757 w 1032"/>
                <a:gd name="T17" fmla="*/ 468 h 527"/>
                <a:gd name="T18" fmla="*/ 757 w 1032"/>
                <a:gd name="T19" fmla="*/ 416 h 527"/>
                <a:gd name="T20" fmla="*/ 157 w 1032"/>
                <a:gd name="T21" fmla="*/ 416 h 527"/>
                <a:gd name="T22" fmla="*/ 119 w 1032"/>
                <a:gd name="T23" fmla="*/ 416 h 527"/>
                <a:gd name="T24" fmla="*/ 0 w 1032"/>
                <a:gd name="T25" fmla="*/ 527 h 527"/>
                <a:gd name="T26" fmla="*/ 0 w 1032"/>
                <a:gd name="T27" fmla="*/ 332 h 527"/>
                <a:gd name="T28" fmla="*/ 1 w 1032"/>
                <a:gd name="T29" fmla="*/ 332 h 527"/>
                <a:gd name="T30" fmla="*/ 0 w 1032"/>
                <a:gd name="T31" fmla="*/ 323 h 527"/>
                <a:gd name="T32" fmla="*/ 0 w 1032"/>
                <a:gd name="T33" fmla="*/ 181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32" h="527">
                  <a:moveTo>
                    <a:pt x="0" y="181"/>
                  </a:moveTo>
                  <a:cubicBezTo>
                    <a:pt x="0" y="130"/>
                    <a:pt x="42" y="88"/>
                    <a:pt x="93" y="88"/>
                  </a:cubicBezTo>
                  <a:cubicBezTo>
                    <a:pt x="757" y="88"/>
                    <a:pt x="757" y="88"/>
                    <a:pt x="757" y="88"/>
                  </a:cubicBezTo>
                  <a:cubicBezTo>
                    <a:pt x="757" y="30"/>
                    <a:pt x="757" y="30"/>
                    <a:pt x="757" y="30"/>
                  </a:cubicBezTo>
                  <a:cubicBezTo>
                    <a:pt x="757" y="7"/>
                    <a:pt x="771" y="0"/>
                    <a:pt x="788" y="16"/>
                  </a:cubicBezTo>
                  <a:cubicBezTo>
                    <a:pt x="1014" y="221"/>
                    <a:pt x="1014" y="221"/>
                    <a:pt x="1014" y="221"/>
                  </a:cubicBezTo>
                  <a:cubicBezTo>
                    <a:pt x="1032" y="236"/>
                    <a:pt x="1032" y="261"/>
                    <a:pt x="1014" y="277"/>
                  </a:cubicBezTo>
                  <a:cubicBezTo>
                    <a:pt x="788" y="482"/>
                    <a:pt x="788" y="482"/>
                    <a:pt x="788" y="482"/>
                  </a:cubicBezTo>
                  <a:cubicBezTo>
                    <a:pt x="771" y="497"/>
                    <a:pt x="757" y="491"/>
                    <a:pt x="757" y="468"/>
                  </a:cubicBezTo>
                  <a:cubicBezTo>
                    <a:pt x="757" y="416"/>
                    <a:pt x="757" y="416"/>
                    <a:pt x="757" y="416"/>
                  </a:cubicBezTo>
                  <a:cubicBezTo>
                    <a:pt x="157" y="416"/>
                    <a:pt x="157" y="416"/>
                    <a:pt x="157" y="416"/>
                  </a:cubicBezTo>
                  <a:cubicBezTo>
                    <a:pt x="119" y="416"/>
                    <a:pt x="119" y="416"/>
                    <a:pt x="119" y="416"/>
                  </a:cubicBezTo>
                  <a:cubicBezTo>
                    <a:pt x="56" y="416"/>
                    <a:pt x="4" y="465"/>
                    <a:pt x="0" y="527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" y="332"/>
                    <a:pt x="1" y="332"/>
                    <a:pt x="1" y="332"/>
                  </a:cubicBezTo>
                  <a:cubicBezTo>
                    <a:pt x="0" y="329"/>
                    <a:pt x="0" y="326"/>
                    <a:pt x="0" y="323"/>
                  </a:cubicBez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1" name="Freeform 3742"/>
            <p:cNvSpPr>
              <a:spLocks/>
            </p:cNvSpPr>
            <p:nvPr/>
          </p:nvSpPr>
          <p:spPr bwMode="auto">
            <a:xfrm>
              <a:off x="6428747" y="2097136"/>
              <a:ext cx="3070292" cy="1565963"/>
            </a:xfrm>
            <a:custGeom>
              <a:avLst/>
              <a:gdLst>
                <a:gd name="T0" fmla="*/ 0 w 1032"/>
                <a:gd name="T1" fmla="*/ 180 h 526"/>
                <a:gd name="T2" fmla="*/ 93 w 1032"/>
                <a:gd name="T3" fmla="*/ 87 h 526"/>
                <a:gd name="T4" fmla="*/ 757 w 1032"/>
                <a:gd name="T5" fmla="*/ 87 h 526"/>
                <a:gd name="T6" fmla="*/ 757 w 1032"/>
                <a:gd name="T7" fmla="*/ 29 h 526"/>
                <a:gd name="T8" fmla="*/ 788 w 1032"/>
                <a:gd name="T9" fmla="*/ 15 h 526"/>
                <a:gd name="T10" fmla="*/ 1014 w 1032"/>
                <a:gd name="T11" fmla="*/ 220 h 526"/>
                <a:gd name="T12" fmla="*/ 1014 w 1032"/>
                <a:gd name="T13" fmla="*/ 276 h 526"/>
                <a:gd name="T14" fmla="*/ 788 w 1032"/>
                <a:gd name="T15" fmla="*/ 481 h 526"/>
                <a:gd name="T16" fmla="*/ 757 w 1032"/>
                <a:gd name="T17" fmla="*/ 467 h 526"/>
                <a:gd name="T18" fmla="*/ 757 w 1032"/>
                <a:gd name="T19" fmla="*/ 415 h 526"/>
                <a:gd name="T20" fmla="*/ 157 w 1032"/>
                <a:gd name="T21" fmla="*/ 415 h 526"/>
                <a:gd name="T22" fmla="*/ 119 w 1032"/>
                <a:gd name="T23" fmla="*/ 415 h 526"/>
                <a:gd name="T24" fmla="*/ 0 w 1032"/>
                <a:gd name="T25" fmla="*/ 526 h 526"/>
                <a:gd name="T26" fmla="*/ 0 w 1032"/>
                <a:gd name="T27" fmla="*/ 331 h 526"/>
                <a:gd name="T28" fmla="*/ 1 w 1032"/>
                <a:gd name="T29" fmla="*/ 331 h 526"/>
                <a:gd name="T30" fmla="*/ 0 w 1032"/>
                <a:gd name="T31" fmla="*/ 322 h 526"/>
                <a:gd name="T32" fmla="*/ 0 w 1032"/>
                <a:gd name="T33" fmla="*/ 18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32" h="526">
                  <a:moveTo>
                    <a:pt x="0" y="180"/>
                  </a:moveTo>
                  <a:cubicBezTo>
                    <a:pt x="0" y="129"/>
                    <a:pt x="42" y="87"/>
                    <a:pt x="93" y="87"/>
                  </a:cubicBezTo>
                  <a:cubicBezTo>
                    <a:pt x="757" y="87"/>
                    <a:pt x="757" y="87"/>
                    <a:pt x="757" y="87"/>
                  </a:cubicBezTo>
                  <a:cubicBezTo>
                    <a:pt x="757" y="29"/>
                    <a:pt x="757" y="29"/>
                    <a:pt x="757" y="29"/>
                  </a:cubicBezTo>
                  <a:cubicBezTo>
                    <a:pt x="757" y="6"/>
                    <a:pt x="771" y="0"/>
                    <a:pt x="788" y="15"/>
                  </a:cubicBezTo>
                  <a:cubicBezTo>
                    <a:pt x="1014" y="220"/>
                    <a:pt x="1014" y="220"/>
                    <a:pt x="1014" y="220"/>
                  </a:cubicBezTo>
                  <a:cubicBezTo>
                    <a:pt x="1032" y="235"/>
                    <a:pt x="1032" y="261"/>
                    <a:pt x="1014" y="276"/>
                  </a:cubicBezTo>
                  <a:cubicBezTo>
                    <a:pt x="788" y="481"/>
                    <a:pt x="788" y="481"/>
                    <a:pt x="788" y="481"/>
                  </a:cubicBezTo>
                  <a:cubicBezTo>
                    <a:pt x="771" y="496"/>
                    <a:pt x="757" y="490"/>
                    <a:pt x="757" y="467"/>
                  </a:cubicBezTo>
                  <a:cubicBezTo>
                    <a:pt x="757" y="415"/>
                    <a:pt x="757" y="415"/>
                    <a:pt x="757" y="415"/>
                  </a:cubicBezTo>
                  <a:cubicBezTo>
                    <a:pt x="157" y="415"/>
                    <a:pt x="157" y="415"/>
                    <a:pt x="157" y="415"/>
                  </a:cubicBezTo>
                  <a:cubicBezTo>
                    <a:pt x="119" y="415"/>
                    <a:pt x="119" y="415"/>
                    <a:pt x="119" y="415"/>
                  </a:cubicBezTo>
                  <a:cubicBezTo>
                    <a:pt x="56" y="415"/>
                    <a:pt x="4" y="464"/>
                    <a:pt x="0" y="526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1" y="331"/>
                    <a:pt x="1" y="331"/>
                    <a:pt x="1" y="331"/>
                  </a:cubicBezTo>
                  <a:cubicBezTo>
                    <a:pt x="0" y="328"/>
                    <a:pt x="0" y="325"/>
                    <a:pt x="0" y="322"/>
                  </a:cubicBezTo>
                  <a:lnTo>
                    <a:pt x="0" y="18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0" name="Oval 3737"/>
          <p:cNvSpPr>
            <a:spLocks noChangeArrowheads="1"/>
          </p:cNvSpPr>
          <p:nvPr/>
        </p:nvSpPr>
        <p:spPr bwMode="auto">
          <a:xfrm>
            <a:off x="9272337" y="1648328"/>
            <a:ext cx="761999" cy="687524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403113" y="3737909"/>
            <a:ext cx="3547003" cy="656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altLang="zh-CN" sz="16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Межбюджетные </a:t>
            </a:r>
          </a:p>
          <a:p>
            <a:pPr algn="just">
              <a:lnSpc>
                <a:spcPct val="120000"/>
              </a:lnSpc>
            </a:pPr>
            <a:r>
              <a:rPr lang="ru-RU" altLang="zh-CN" sz="16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трансферты</a:t>
            </a:r>
            <a:endParaRPr lang="en-GB" sz="1600" b="1" i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285105" y="2787289"/>
            <a:ext cx="1872303" cy="585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altLang="zh-CN" sz="14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Неналоговые </a:t>
            </a:r>
          </a:p>
          <a:p>
            <a:pPr algn="ctr">
              <a:lnSpc>
                <a:spcPct val="120000"/>
              </a:lnSpc>
            </a:pPr>
            <a:r>
              <a:rPr lang="ru-RU" sz="14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доходы</a:t>
            </a:r>
            <a:endParaRPr lang="en-GB" sz="1400" b="1" i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664627" y="1815933"/>
            <a:ext cx="2347026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altLang="zh-CN" sz="16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Налоговые доходы</a:t>
            </a:r>
            <a:endParaRPr lang="en-GB" sz="1600" b="1" i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7" name="Title 20"/>
          <p:cNvSpPr txBox="1">
            <a:spLocks/>
          </p:cNvSpPr>
          <p:nvPr/>
        </p:nvSpPr>
        <p:spPr>
          <a:xfrm>
            <a:off x="9180094" y="1814832"/>
            <a:ext cx="1407696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106222,0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73" name="组合 96"/>
          <p:cNvGrpSpPr/>
          <p:nvPr/>
        </p:nvGrpSpPr>
        <p:grpSpPr>
          <a:xfrm>
            <a:off x="6280837" y="288756"/>
            <a:ext cx="5449952" cy="1275349"/>
            <a:chOff x="6428745" y="3352422"/>
            <a:chExt cx="2606163" cy="1360941"/>
          </a:xfrm>
          <a:solidFill>
            <a:schemeClr val="accent1">
              <a:lumMod val="75000"/>
            </a:schemeClr>
          </a:solidFill>
        </p:grpSpPr>
        <p:sp>
          <p:nvSpPr>
            <p:cNvPr id="74" name="Freeform 3732"/>
            <p:cNvSpPr>
              <a:spLocks/>
            </p:cNvSpPr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75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5" name="Freeform 3733"/>
            <p:cNvSpPr>
              <a:spLocks/>
            </p:cNvSpPr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75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7262" y="680953"/>
            <a:ext cx="2236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оценка 2024</a:t>
            </a:r>
            <a:endParaRPr lang="en-GB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7" name="Oval 3737"/>
          <p:cNvSpPr>
            <a:spLocks noChangeArrowheads="1"/>
          </p:cNvSpPr>
          <p:nvPr/>
        </p:nvSpPr>
        <p:spPr bwMode="auto">
          <a:xfrm>
            <a:off x="8041109" y="2744325"/>
            <a:ext cx="716029" cy="58613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8" name="Oval 3737"/>
          <p:cNvSpPr>
            <a:spLocks noChangeArrowheads="1"/>
          </p:cNvSpPr>
          <p:nvPr/>
        </p:nvSpPr>
        <p:spPr bwMode="auto">
          <a:xfrm>
            <a:off x="9180094" y="3705726"/>
            <a:ext cx="806116" cy="661737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9" name="Title 20"/>
          <p:cNvSpPr txBox="1">
            <a:spLocks/>
          </p:cNvSpPr>
          <p:nvPr/>
        </p:nvSpPr>
        <p:spPr>
          <a:xfrm>
            <a:off x="7948246" y="2844467"/>
            <a:ext cx="1324091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43840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0" name="Title 20"/>
          <p:cNvSpPr txBox="1">
            <a:spLocks/>
          </p:cNvSpPr>
          <p:nvPr/>
        </p:nvSpPr>
        <p:spPr>
          <a:xfrm>
            <a:off x="9097108" y="3840148"/>
            <a:ext cx="1362344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663838,54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1" name="组合 99"/>
          <p:cNvGrpSpPr/>
          <p:nvPr/>
        </p:nvGrpSpPr>
        <p:grpSpPr>
          <a:xfrm>
            <a:off x="1672389" y="1017871"/>
            <a:ext cx="4512199" cy="1359683"/>
            <a:chOff x="3821326" y="3817808"/>
            <a:chExt cx="2607421" cy="1359683"/>
          </a:xfrm>
          <a:solidFill>
            <a:schemeClr val="bg2">
              <a:lumMod val="50000"/>
            </a:schemeClr>
          </a:solidFill>
        </p:grpSpPr>
        <p:sp>
          <p:nvSpPr>
            <p:cNvPr id="82" name="Freeform 3720"/>
            <p:cNvSpPr>
              <a:spLocks/>
            </p:cNvSpPr>
            <p:nvPr/>
          </p:nvSpPr>
          <p:spPr bwMode="auto">
            <a:xfrm>
              <a:off x="3821326" y="3846737"/>
              <a:ext cx="2607421" cy="1330754"/>
            </a:xfrm>
            <a:custGeom>
              <a:avLst/>
              <a:gdLst>
                <a:gd name="T0" fmla="*/ 876 w 876"/>
                <a:gd name="T1" fmla="*/ 154 h 447"/>
                <a:gd name="T2" fmla="*/ 797 w 876"/>
                <a:gd name="T3" fmla="*/ 75 h 447"/>
                <a:gd name="T4" fmla="*/ 233 w 876"/>
                <a:gd name="T5" fmla="*/ 75 h 447"/>
                <a:gd name="T6" fmla="*/ 233 w 876"/>
                <a:gd name="T7" fmla="*/ 25 h 447"/>
                <a:gd name="T8" fmla="*/ 207 w 876"/>
                <a:gd name="T9" fmla="*/ 13 h 447"/>
                <a:gd name="T10" fmla="*/ 14 w 876"/>
                <a:gd name="T11" fmla="*/ 187 h 447"/>
                <a:gd name="T12" fmla="*/ 14 w 876"/>
                <a:gd name="T13" fmla="*/ 235 h 447"/>
                <a:gd name="T14" fmla="*/ 207 w 876"/>
                <a:gd name="T15" fmla="*/ 409 h 447"/>
                <a:gd name="T16" fmla="*/ 233 w 876"/>
                <a:gd name="T17" fmla="*/ 397 h 447"/>
                <a:gd name="T18" fmla="*/ 233 w 876"/>
                <a:gd name="T19" fmla="*/ 353 h 447"/>
                <a:gd name="T20" fmla="*/ 743 w 876"/>
                <a:gd name="T21" fmla="*/ 353 h 447"/>
                <a:gd name="T22" fmla="*/ 775 w 876"/>
                <a:gd name="T23" fmla="*/ 353 h 447"/>
                <a:gd name="T24" fmla="*/ 876 w 876"/>
                <a:gd name="T25" fmla="*/ 447 h 447"/>
                <a:gd name="T26" fmla="*/ 876 w 876"/>
                <a:gd name="T27" fmla="*/ 282 h 447"/>
                <a:gd name="T28" fmla="*/ 876 w 876"/>
                <a:gd name="T29" fmla="*/ 282 h 447"/>
                <a:gd name="T30" fmla="*/ 876 w 876"/>
                <a:gd name="T31" fmla="*/ 274 h 447"/>
                <a:gd name="T32" fmla="*/ 876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876" y="154"/>
                  </a:moveTo>
                  <a:cubicBezTo>
                    <a:pt x="876" y="110"/>
                    <a:pt x="841" y="75"/>
                    <a:pt x="797" y="75"/>
                  </a:cubicBezTo>
                  <a:cubicBezTo>
                    <a:pt x="233" y="75"/>
                    <a:pt x="233" y="75"/>
                    <a:pt x="233" y="75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33" y="6"/>
                    <a:pt x="221" y="0"/>
                    <a:pt x="207" y="13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0" y="200"/>
                    <a:pt x="0" y="222"/>
                    <a:pt x="14" y="235"/>
                  </a:cubicBezTo>
                  <a:cubicBezTo>
                    <a:pt x="207" y="409"/>
                    <a:pt x="207" y="409"/>
                    <a:pt x="207" y="409"/>
                  </a:cubicBezTo>
                  <a:cubicBezTo>
                    <a:pt x="221" y="422"/>
                    <a:pt x="233" y="417"/>
                    <a:pt x="233" y="397"/>
                  </a:cubicBezTo>
                  <a:cubicBezTo>
                    <a:pt x="233" y="353"/>
                    <a:pt x="233" y="353"/>
                    <a:pt x="233" y="353"/>
                  </a:cubicBezTo>
                  <a:cubicBezTo>
                    <a:pt x="743" y="353"/>
                    <a:pt x="743" y="353"/>
                    <a:pt x="743" y="353"/>
                  </a:cubicBezTo>
                  <a:cubicBezTo>
                    <a:pt x="775" y="353"/>
                    <a:pt x="775" y="353"/>
                    <a:pt x="775" y="353"/>
                  </a:cubicBezTo>
                  <a:cubicBezTo>
                    <a:pt x="829" y="353"/>
                    <a:pt x="873" y="395"/>
                    <a:pt x="876" y="447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79"/>
                    <a:pt x="876" y="277"/>
                    <a:pt x="876" y="274"/>
                  </a:cubicBezTo>
                  <a:lnTo>
                    <a:pt x="876" y="154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3" name="Freeform 3721"/>
            <p:cNvSpPr>
              <a:spLocks/>
            </p:cNvSpPr>
            <p:nvPr/>
          </p:nvSpPr>
          <p:spPr bwMode="auto">
            <a:xfrm>
              <a:off x="3821326" y="3817808"/>
              <a:ext cx="2607421" cy="1329495"/>
            </a:xfrm>
            <a:custGeom>
              <a:avLst/>
              <a:gdLst>
                <a:gd name="T0" fmla="*/ 876 w 876"/>
                <a:gd name="T1" fmla="*/ 154 h 447"/>
                <a:gd name="T2" fmla="*/ 797 w 876"/>
                <a:gd name="T3" fmla="*/ 75 h 447"/>
                <a:gd name="T4" fmla="*/ 233 w 876"/>
                <a:gd name="T5" fmla="*/ 75 h 447"/>
                <a:gd name="T6" fmla="*/ 233 w 876"/>
                <a:gd name="T7" fmla="*/ 25 h 447"/>
                <a:gd name="T8" fmla="*/ 207 w 876"/>
                <a:gd name="T9" fmla="*/ 13 h 447"/>
                <a:gd name="T10" fmla="*/ 14 w 876"/>
                <a:gd name="T11" fmla="*/ 187 h 447"/>
                <a:gd name="T12" fmla="*/ 14 w 876"/>
                <a:gd name="T13" fmla="*/ 235 h 447"/>
                <a:gd name="T14" fmla="*/ 207 w 876"/>
                <a:gd name="T15" fmla="*/ 409 h 447"/>
                <a:gd name="T16" fmla="*/ 233 w 876"/>
                <a:gd name="T17" fmla="*/ 397 h 447"/>
                <a:gd name="T18" fmla="*/ 233 w 876"/>
                <a:gd name="T19" fmla="*/ 353 h 447"/>
                <a:gd name="T20" fmla="*/ 743 w 876"/>
                <a:gd name="T21" fmla="*/ 353 h 447"/>
                <a:gd name="T22" fmla="*/ 775 w 876"/>
                <a:gd name="T23" fmla="*/ 353 h 447"/>
                <a:gd name="T24" fmla="*/ 876 w 876"/>
                <a:gd name="T25" fmla="*/ 447 h 447"/>
                <a:gd name="T26" fmla="*/ 876 w 876"/>
                <a:gd name="T27" fmla="*/ 282 h 447"/>
                <a:gd name="T28" fmla="*/ 876 w 876"/>
                <a:gd name="T29" fmla="*/ 282 h 447"/>
                <a:gd name="T30" fmla="*/ 876 w 876"/>
                <a:gd name="T31" fmla="*/ 274 h 447"/>
                <a:gd name="T32" fmla="*/ 876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876" y="154"/>
                  </a:moveTo>
                  <a:cubicBezTo>
                    <a:pt x="876" y="110"/>
                    <a:pt x="841" y="75"/>
                    <a:pt x="797" y="75"/>
                  </a:cubicBezTo>
                  <a:cubicBezTo>
                    <a:pt x="233" y="75"/>
                    <a:pt x="233" y="75"/>
                    <a:pt x="233" y="75"/>
                  </a:cubicBezTo>
                  <a:cubicBezTo>
                    <a:pt x="233" y="25"/>
                    <a:pt x="233" y="25"/>
                    <a:pt x="233" y="25"/>
                  </a:cubicBezTo>
                  <a:cubicBezTo>
                    <a:pt x="233" y="5"/>
                    <a:pt x="221" y="0"/>
                    <a:pt x="207" y="13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0" y="200"/>
                    <a:pt x="0" y="222"/>
                    <a:pt x="14" y="235"/>
                  </a:cubicBezTo>
                  <a:cubicBezTo>
                    <a:pt x="207" y="409"/>
                    <a:pt x="207" y="409"/>
                    <a:pt x="207" y="409"/>
                  </a:cubicBezTo>
                  <a:cubicBezTo>
                    <a:pt x="221" y="422"/>
                    <a:pt x="233" y="417"/>
                    <a:pt x="233" y="397"/>
                  </a:cubicBezTo>
                  <a:cubicBezTo>
                    <a:pt x="233" y="353"/>
                    <a:pt x="233" y="353"/>
                    <a:pt x="233" y="353"/>
                  </a:cubicBezTo>
                  <a:cubicBezTo>
                    <a:pt x="743" y="353"/>
                    <a:pt x="743" y="353"/>
                    <a:pt x="743" y="353"/>
                  </a:cubicBezTo>
                  <a:cubicBezTo>
                    <a:pt x="775" y="353"/>
                    <a:pt x="775" y="353"/>
                    <a:pt x="775" y="353"/>
                  </a:cubicBezTo>
                  <a:cubicBezTo>
                    <a:pt x="829" y="353"/>
                    <a:pt x="873" y="395"/>
                    <a:pt x="876" y="447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82"/>
                    <a:pt x="876" y="282"/>
                    <a:pt x="876" y="282"/>
                  </a:cubicBezTo>
                  <a:cubicBezTo>
                    <a:pt x="876" y="279"/>
                    <a:pt x="876" y="277"/>
                    <a:pt x="876" y="274"/>
                  </a:cubicBezTo>
                  <a:lnTo>
                    <a:pt x="876" y="154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  <a:extLst/>
          </p:spPr>
          <p:txBody>
            <a:bodyPr vert="horz" wrap="square" lIns="96430" tIns="48216" rIns="96430" bIns="482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GB" sz="949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3572940" y="1446963"/>
            <a:ext cx="1801166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Проект 2025</a:t>
            </a:r>
            <a:endParaRPr lang="en-GB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688817" y="2545849"/>
            <a:ext cx="2347026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altLang="zh-CN" sz="16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Налоговые доходы</a:t>
            </a:r>
            <a:endParaRPr lang="en-GB" sz="1600" b="1" i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9" name="Oval 3737"/>
          <p:cNvSpPr>
            <a:spLocks noChangeArrowheads="1"/>
          </p:cNvSpPr>
          <p:nvPr/>
        </p:nvSpPr>
        <p:spPr bwMode="auto">
          <a:xfrm>
            <a:off x="2605053" y="2437184"/>
            <a:ext cx="701838" cy="687524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0" name="Title 20"/>
          <p:cNvSpPr txBox="1">
            <a:spLocks/>
          </p:cNvSpPr>
          <p:nvPr/>
        </p:nvSpPr>
        <p:spPr>
          <a:xfrm>
            <a:off x="2594811" y="2544749"/>
            <a:ext cx="1263316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112773,0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1" name="Oval 3737"/>
          <p:cNvSpPr>
            <a:spLocks noChangeArrowheads="1"/>
          </p:cNvSpPr>
          <p:nvPr/>
        </p:nvSpPr>
        <p:spPr bwMode="auto">
          <a:xfrm>
            <a:off x="3501194" y="3481137"/>
            <a:ext cx="637669" cy="609600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2" name="Title 20"/>
          <p:cNvSpPr txBox="1">
            <a:spLocks/>
          </p:cNvSpPr>
          <p:nvPr/>
        </p:nvSpPr>
        <p:spPr>
          <a:xfrm>
            <a:off x="3373106" y="3630428"/>
            <a:ext cx="1042140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altLang="zh-CN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45122,07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862746" y="3493142"/>
            <a:ext cx="1872303" cy="585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altLang="zh-CN" sz="14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Неналоговые </a:t>
            </a:r>
          </a:p>
          <a:p>
            <a:pPr algn="ctr">
              <a:lnSpc>
                <a:spcPct val="120000"/>
              </a:lnSpc>
            </a:pPr>
            <a:r>
              <a:rPr lang="ru-RU" sz="14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доходы</a:t>
            </a:r>
            <a:endParaRPr lang="en-GB" sz="1400" b="1" i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064976" y="4780646"/>
            <a:ext cx="3547003" cy="656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altLang="zh-CN" sz="16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Межбюджетные </a:t>
            </a:r>
          </a:p>
          <a:p>
            <a:pPr algn="just">
              <a:lnSpc>
                <a:spcPct val="120000"/>
              </a:lnSpc>
            </a:pPr>
            <a:r>
              <a:rPr lang="ru-RU" altLang="zh-CN" sz="1600" b="1" i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трансферты</a:t>
            </a:r>
            <a:endParaRPr lang="en-GB" sz="1600" b="1" i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5" name="Oval 3737"/>
          <p:cNvSpPr>
            <a:spLocks noChangeArrowheads="1"/>
          </p:cNvSpPr>
          <p:nvPr/>
        </p:nvSpPr>
        <p:spPr bwMode="auto">
          <a:xfrm>
            <a:off x="3052010" y="4640179"/>
            <a:ext cx="818147" cy="727630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6" name="Title 20"/>
          <p:cNvSpPr txBox="1">
            <a:spLocks/>
          </p:cNvSpPr>
          <p:nvPr/>
        </p:nvSpPr>
        <p:spPr>
          <a:xfrm>
            <a:off x="2942492" y="4858823"/>
            <a:ext cx="1400908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691967,33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7" name="Oval 3737"/>
          <p:cNvSpPr>
            <a:spLocks noChangeArrowheads="1"/>
          </p:cNvSpPr>
          <p:nvPr/>
        </p:nvSpPr>
        <p:spPr bwMode="auto">
          <a:xfrm>
            <a:off x="10140463" y="544696"/>
            <a:ext cx="867505" cy="705104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8" name="Title 20"/>
          <p:cNvSpPr txBox="1">
            <a:spLocks/>
          </p:cNvSpPr>
          <p:nvPr/>
        </p:nvSpPr>
        <p:spPr>
          <a:xfrm>
            <a:off x="10034336" y="727979"/>
            <a:ext cx="1463843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813600,5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9" name="Oval 3737"/>
          <p:cNvSpPr>
            <a:spLocks noChangeArrowheads="1"/>
          </p:cNvSpPr>
          <p:nvPr/>
        </p:nvSpPr>
        <p:spPr bwMode="auto">
          <a:xfrm>
            <a:off x="2137610" y="1295398"/>
            <a:ext cx="914400" cy="637672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6430" tIns="48216" rIns="96430" bIns="48216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GB" sz="949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100" name="组合 54"/>
          <p:cNvGrpSpPr/>
          <p:nvPr/>
        </p:nvGrpSpPr>
        <p:grpSpPr>
          <a:xfrm>
            <a:off x="6417115" y="5053264"/>
            <a:ext cx="2065148" cy="159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1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宋体"/>
                <a:cs typeface="+mn-cs"/>
              </a:endParaRPr>
            </a:p>
          </p:txBody>
        </p:sp>
        <p:sp>
          <p:nvSpPr>
            <p:cNvPr id="102" name="椭圆 5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endParaRPr>
            </a:p>
          </p:txBody>
        </p:sp>
      </p:grpSp>
      <p:sp>
        <p:nvSpPr>
          <p:cNvPr id="103" name="Title 20"/>
          <p:cNvSpPr txBox="1">
            <a:spLocks/>
          </p:cNvSpPr>
          <p:nvPr/>
        </p:nvSpPr>
        <p:spPr>
          <a:xfrm>
            <a:off x="6773779" y="5457528"/>
            <a:ext cx="1379621" cy="794595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>
              <a:lnSpc>
                <a:spcPct val="120000"/>
              </a:lnSpc>
            </a:pPr>
            <a:r>
              <a:rPr lang="ru-RU" sz="18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ДОХОДЫ</a:t>
            </a:r>
          </a:p>
          <a:p>
            <a:pPr>
              <a:lnSpc>
                <a:spcPct val="120000"/>
              </a:lnSpc>
            </a:pPr>
            <a:r>
              <a:rPr lang="ru-RU" sz="18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бюджета</a:t>
            </a:r>
            <a:endParaRPr lang="en-US" sz="18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25468" y="175364"/>
            <a:ext cx="38161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altLang="zh-CN" sz="2400" b="1" dirty="0" smtClean="0">
                <a:solidFill>
                  <a:schemeClr val="bg2">
                    <a:lumMod val="25000"/>
                  </a:schemeClr>
                </a:solidFill>
                <a:latin typeface="Agency FB" panose="020B0503020202020204" pitchFamily="34" charset="0"/>
                <a:ea typeface="微软雅黑" pitchFamily="34" charset="-122"/>
              </a:rPr>
              <a:t>Доходы бюджета, тыс.руб.</a:t>
            </a:r>
            <a:endParaRPr lang="zh-CN" altLang="en-US" sz="2400" b="1" dirty="0">
              <a:solidFill>
                <a:schemeClr val="bg2">
                  <a:lumMod val="25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105" name="Title 20"/>
          <p:cNvSpPr txBox="1">
            <a:spLocks/>
          </p:cNvSpPr>
          <p:nvPr/>
        </p:nvSpPr>
        <p:spPr>
          <a:xfrm>
            <a:off x="2039815" y="1431032"/>
            <a:ext cx="1252025" cy="331071"/>
          </a:xfrm>
          <a:prstGeom prst="rect">
            <a:avLst/>
          </a:prstGeom>
        </p:spPr>
        <p:txBody>
          <a:bodyPr vert="horz" wrap="square" lIns="128545" tIns="64271" rIns="128545" bIns="64271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849862,39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33346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0" y="235132"/>
            <a:ext cx="10763794" cy="836023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1188720" lvl="2" indent="-274320" algn="ctr">
              <a:spcBef>
                <a:spcPts val="600"/>
              </a:spcBef>
              <a:buClr>
                <a:schemeClr val="tx2"/>
              </a:buClr>
              <a:buSzPct val="73000"/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Сведения о доходах бюджета Пудожского муниципального района на 2025 год и  плановый период 2026 и 2027 годов в сравнении с оценкой ожидаемого исполнения консолидированного бюджета в 2024 год и отчетным периодом за 2023 год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38" y="1071155"/>
            <a:ext cx="11160369" cy="558755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五边形 38"/>
          <p:cNvSpPr/>
          <p:nvPr/>
        </p:nvSpPr>
        <p:spPr>
          <a:xfrm flipH="1">
            <a:off x="6277766" y="306184"/>
            <a:ext cx="5416360" cy="679694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7" name="五边形 42"/>
          <p:cNvSpPr/>
          <p:nvPr/>
        </p:nvSpPr>
        <p:spPr>
          <a:xfrm flipH="1">
            <a:off x="6297118" y="4980684"/>
            <a:ext cx="5402615" cy="679694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五边形 44"/>
          <p:cNvSpPr/>
          <p:nvPr/>
        </p:nvSpPr>
        <p:spPr>
          <a:xfrm flipH="1">
            <a:off x="6274318" y="2885627"/>
            <a:ext cx="5360715" cy="679694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0" name="五边形 1"/>
          <p:cNvSpPr/>
          <p:nvPr/>
        </p:nvSpPr>
        <p:spPr>
          <a:xfrm>
            <a:off x="1" y="-32200"/>
            <a:ext cx="5055326" cy="6890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0677" y="200416"/>
            <a:ext cx="3973539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ru-RU" altLang="zh-CN" sz="2400" b="1" dirty="0" smtClean="0">
              <a:solidFill>
                <a:schemeClr val="bg2">
                  <a:lumMod val="25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  <a:p>
            <a:r>
              <a:rPr lang="ru-RU" altLang="zh-CN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ДОХОДЫ БЮДЖЕТА</a:t>
            </a:r>
          </a:p>
          <a:p>
            <a:r>
              <a:rPr lang="ru-RU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тыс.руб.</a:t>
            </a:r>
            <a:endParaRPr lang="zh-CN" altLang="en-US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zh-CN" altLang="en-US" sz="2400" b="1" dirty="0">
              <a:solidFill>
                <a:schemeClr val="bg2">
                  <a:lumMod val="25000"/>
                </a:schemeClr>
              </a:solidFill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3963" y="1703356"/>
            <a:ext cx="4829277" cy="117724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altLang="zh-CN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849 862,39</a:t>
            </a:r>
          </a:p>
          <a:p>
            <a:endParaRPr lang="zh-CN" altLang="en-US" sz="3600" b="1" dirty="0">
              <a:solidFill>
                <a:schemeClr val="bg2">
                  <a:lumMod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6924036" y="500679"/>
            <a:ext cx="452189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1"/>
            <a:r>
              <a:rPr lang="ru-RU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Налоговые доходы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6656897" y="5179704"/>
            <a:ext cx="499689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1"/>
            <a:r>
              <a:rPr lang="ru-RU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Безвозмездные поступления 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6772003" y="3083058"/>
            <a:ext cx="462482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1"/>
            <a:r>
              <a:rPr lang="ru-RU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rPr>
              <a:t>Неналоговые доходы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" name="TextBox 20"/>
          <p:cNvSpPr txBox="1"/>
          <p:nvPr/>
        </p:nvSpPr>
        <p:spPr>
          <a:xfrm>
            <a:off x="4847033" y="5092023"/>
            <a:ext cx="129683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altLang="zh-CN" sz="2800" b="1" dirty="0" smtClean="0">
                <a:latin typeface="Agency FB" panose="020B0503020202020204" pitchFamily="34" charset="0"/>
                <a:ea typeface="微软雅黑" pitchFamily="34" charset="-122"/>
              </a:rPr>
              <a:t>691967,33</a:t>
            </a:r>
            <a:endParaRPr lang="zh-CN" altLang="en-US" sz="2800" b="1" dirty="0"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4" name="TextBox 20"/>
          <p:cNvSpPr txBox="1"/>
          <p:nvPr/>
        </p:nvSpPr>
        <p:spPr>
          <a:xfrm>
            <a:off x="5080132" y="2993418"/>
            <a:ext cx="111889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altLang="zh-CN" sz="2800" b="1" dirty="0" smtClean="0">
                <a:latin typeface="Agency FB" panose="020B0503020202020204" pitchFamily="34" charset="0"/>
                <a:ea typeface="微软雅黑" pitchFamily="34" charset="-122"/>
              </a:rPr>
              <a:t>45122,07</a:t>
            </a:r>
            <a:endParaRPr lang="zh-CN" altLang="en-US" sz="2800" b="1" dirty="0"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23" name="TextBox 20"/>
          <p:cNvSpPr txBox="1"/>
          <p:nvPr/>
        </p:nvSpPr>
        <p:spPr>
          <a:xfrm>
            <a:off x="4807056" y="442883"/>
            <a:ext cx="164550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altLang="zh-CN" sz="2800" b="1" dirty="0" smtClean="0">
                <a:latin typeface="Agency FB" panose="020B0503020202020204" pitchFamily="34" charset="0"/>
                <a:ea typeface="微软雅黑" pitchFamily="34" charset="-122"/>
              </a:rPr>
              <a:t>112773,0</a:t>
            </a:r>
            <a:endParaRPr lang="zh-CN" altLang="en-US" sz="2800" b="1" dirty="0">
              <a:latin typeface="Agency FB" panose="020B0503020202020204" pitchFamily="34" charset="0"/>
              <a:ea typeface="微软雅黑" pitchFamily="34" charset="-12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16045" y="3440277"/>
            <a:ext cx="27109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600"/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813600,54– 2024 год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5841" y="3137047"/>
            <a:ext cx="2435220" cy="359715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r>
              <a:rPr lang="ru-RU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微软雅黑" pitchFamily="34" charset="-122"/>
              </a:rPr>
              <a:t>903 909,94– 2023 год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ea typeface="微软雅黑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63257" y="3642564"/>
            <a:ext cx="5001873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использования имущества, находящегося в государственной и муниципальной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Платежи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пользовании природными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ресурсами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продажи материальных и нематериальных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активов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Штрафы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санкции, возмещение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ущерба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неналоговые доходы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95110" y="1016933"/>
            <a:ext cx="5070020" cy="13849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доходы физических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на нефтепродукты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имущество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физлиц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налог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Упрощенная система налогообложения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Единых с/х налог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пошлина</a:t>
            </a:r>
            <a:endParaRPr lang="ru-RU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65875" y="5680368"/>
            <a:ext cx="5064570" cy="10156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межбюджетные трансферты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от физических и юридических лиц</a:t>
            </a:r>
          </a:p>
        </p:txBody>
      </p:sp>
      <p:pic>
        <p:nvPicPr>
          <p:cNvPr id="20" name="Picture 2" descr="C:\Users\AN-dvorovaya\Downloads\sammy-line-girl-counting-mone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4450957"/>
            <a:ext cx="2831529" cy="2831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08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78536" y="3609158"/>
          <a:ext cx="3194356" cy="2576725"/>
        </p:xfrm>
        <a:graphic>
          <a:graphicData uri="http://schemas.openxmlformats.org/drawingml/2006/table">
            <a:tbl>
              <a:tblPr/>
              <a:tblGrid>
                <a:gridCol w="3194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  Общегосударственные расходы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02  Национальная оборона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7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03  Национальная безопасность и правоохранительная деятельность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04  Национальная экономика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05  Жилищно-коммунальное хозяйство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07  Образование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09452" y="965674"/>
            <a:ext cx="11495313" cy="331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5395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Расходы бюджета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выплачиваемые из бюджета денежные средства, за исключением средств,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являющихся источниками финансирования дефицита бюджета.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Формирование расходов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осуществляется в соответствии с расходными обязательствами,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законодательно закрепленными за соответствующими уровнями бюджетов.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формирования расходов бюджета: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разделам, по ведомствам, по муниципальным программам.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533119" y="3589166"/>
          <a:ext cx="3277087" cy="2602627"/>
        </p:xfrm>
        <a:graphic>
          <a:graphicData uri="http://schemas.openxmlformats.org/drawingml/2006/table">
            <a:tbl>
              <a:tblPr/>
              <a:tblGrid>
                <a:gridCol w="3277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08  Культура, кинематография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 Социальная политика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  Физическая культура и спорт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  Обслуживание государственного и муниципального долга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18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  Межбюджетные трансферты общего характера бюджетам бюджетной системы Российской Федерации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62996" y="2834640"/>
            <a:ext cx="4245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Разделы классификации расходов:</a:t>
            </a:r>
            <a:endParaRPr lang="ru-RU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0" y="339634"/>
            <a:ext cx="10620103" cy="489853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1188720" lvl="2" indent="-274320" algn="ctr">
              <a:spcBef>
                <a:spcPts val="600"/>
              </a:spcBef>
              <a:buClr>
                <a:schemeClr val="tx2"/>
              </a:buClr>
              <a:buSzPct val="73000"/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Распределение расходов по основным функциям органа местного самоуправления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225987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7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031606"/>
              </p:ext>
            </p:extLst>
          </p:nvPr>
        </p:nvGraphicFramePr>
        <p:xfrm>
          <a:off x="836023" y="1097281"/>
          <a:ext cx="10959737" cy="5290455"/>
        </p:xfrm>
        <a:graphic>
          <a:graphicData uri="http://schemas.openxmlformats.org/drawingml/2006/table">
            <a:tbl>
              <a:tblPr/>
              <a:tblGrid>
                <a:gridCol w="921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1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1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5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9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7818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аздел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2026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2027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79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Общегосударственные расходы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51365,92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47343,65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47172,09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64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02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оборона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1891,4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2069,9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2144,1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342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03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безопасность и правоохранительная деятельность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i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 i="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252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04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экономика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2786,52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1773,01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1723,81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069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05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Жилищно-коммунальное хозяйство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15079,19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18622,4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20663,22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06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Охрана окружающей среды</a:t>
                      </a: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4327,14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4338,42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4351,96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07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680066,61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445980,32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609860,5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08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Культура, кинематография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26655,45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24917,44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24603,59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3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Социальная политика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37207,76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25816,91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25226,43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Физическая культура и спорт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280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280,0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280,0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Средства массовой информации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1297,1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1297,1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1297,1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8588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Обслуживание государственного и муниципального долга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3214,0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6619,0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4771,0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Межбюджетные трансферты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19414,3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17985,2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17736,0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расходов</a:t>
                      </a:r>
                      <a:endParaRPr lang="ru-RU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843585,39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607013,35</a:t>
                      </a:r>
                      <a:endParaRPr lang="ru-RU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</a:rPr>
                        <a:t>774829,8</a:t>
                      </a:r>
                      <a:endParaRPr lang="ru-RU" sz="1100" b="1" i="0" u="none" strike="noStrike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-261257" y="339634"/>
            <a:ext cx="10881361" cy="69233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1188720" lvl="2" indent="-274320" algn="ctr">
              <a:spcBef>
                <a:spcPts val="600"/>
              </a:spcBef>
              <a:buClr>
                <a:schemeClr val="tx2"/>
              </a:buClr>
              <a:buSzPct val="73000"/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Структура расходов бюджета Пудожского муниципального района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0286" y="653142"/>
            <a:ext cx="1267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Тыс.руб.</a:t>
            </a:r>
            <a:endParaRPr lang="ru-RU" sz="14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6777</TotalTime>
  <Words>1380</Words>
  <Application>Microsoft Office PowerPoint</Application>
  <PresentationFormat>Широкоэкранный</PresentationFormat>
  <Paragraphs>559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9" baseType="lpstr">
      <vt:lpstr>微软雅黑</vt:lpstr>
      <vt:lpstr>宋体</vt:lpstr>
      <vt:lpstr>Agency FB</vt:lpstr>
      <vt:lpstr>Arial</vt:lpstr>
      <vt:lpstr>Calibri</vt:lpstr>
      <vt:lpstr>Franklin Gothic Book</vt:lpstr>
      <vt:lpstr>Open Sans</vt:lpstr>
      <vt:lpstr>Source Sans Pro ExtraLight</vt:lpstr>
      <vt:lpstr>华文新魏</vt:lpstr>
      <vt:lpstr>Times New Roman</vt:lpstr>
      <vt:lpstr>Trebuchet MS</vt:lpstr>
      <vt:lpstr>Wingdings</vt:lpstr>
      <vt:lpstr>Wingdings 2</vt:lpstr>
      <vt:lpstr>方正正中黑简体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560</cp:revision>
  <cp:lastPrinted>2025-12-30T11:52:14Z</cp:lastPrinted>
  <dcterms:created xsi:type="dcterms:W3CDTF">2020-04-02T12:37:45Z</dcterms:created>
  <dcterms:modified xsi:type="dcterms:W3CDTF">2025-12-30T13:30:08Z</dcterms:modified>
</cp:coreProperties>
</file>